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29"/>
  </p:notesMasterIdLst>
  <p:sldIdLst>
    <p:sldId id="256" r:id="rId3"/>
    <p:sldId id="257" r:id="rId4"/>
    <p:sldId id="258" r:id="rId5"/>
    <p:sldId id="259" r:id="rId6"/>
    <p:sldId id="260" r:id="rId7"/>
    <p:sldId id="261" r:id="rId8"/>
    <p:sldId id="262" r:id="rId9"/>
    <p:sldId id="263" r:id="rId10"/>
    <p:sldId id="264" r:id="rId11"/>
    <p:sldId id="265" r:id="rId12"/>
    <p:sldId id="286" r:id="rId13"/>
    <p:sldId id="266" r:id="rId14"/>
    <p:sldId id="269" r:id="rId15"/>
    <p:sldId id="270" r:id="rId16"/>
    <p:sldId id="272" r:id="rId17"/>
    <p:sldId id="273" r:id="rId18"/>
    <p:sldId id="274" r:id="rId19"/>
    <p:sldId id="275" r:id="rId20"/>
    <p:sldId id="276" r:id="rId21"/>
    <p:sldId id="277" r:id="rId22"/>
    <p:sldId id="278" r:id="rId23"/>
    <p:sldId id="279" r:id="rId24"/>
    <p:sldId id="284" r:id="rId25"/>
    <p:sldId id="287" r:id="rId26"/>
    <p:sldId id="288" r:id="rId27"/>
    <p:sldId id="285" r:id="rId28"/>
  </p:sldIdLst>
  <p:sldSz cx="9144000" cy="5143500" type="screen16x9"/>
  <p:notesSz cx="6858000" cy="9144000"/>
  <p:embeddedFontLst>
    <p:embeddedFont>
      <p:font typeface="Algerian" panose="04020705040A02060702" pitchFamily="82" charset="0"/>
      <p:regular r:id="rId30"/>
    </p:embeddedFont>
    <p:embeddedFont>
      <p:font typeface="Arial Black" panose="020B0A04020102020204" pitchFamily="34" charset="0"/>
      <p:bold r:id="rId31"/>
    </p:embeddedFont>
    <p:embeddedFont>
      <p:font typeface="Calibri" panose="020F0502020204030204" pitchFamily="34" charset="0"/>
      <p:regular r:id="rId32"/>
      <p:bold r:id="rId33"/>
      <p:italic r:id="rId34"/>
      <p:boldItalic r:id="rId35"/>
    </p:embeddedFont>
    <p:embeddedFont>
      <p:font typeface="Lato Light" panose="020F0502020204030203" pitchFamily="34" charset="0"/>
      <p:regular r:id="rId36"/>
      <p:bold r:id="rId37"/>
      <p:italic r:id="rId38"/>
      <p:boldItalic r:id="rId39"/>
    </p:embeddedFont>
    <p:embeddedFont>
      <p:font typeface="League Spartan" panose="020B0604020202020204" charset="0"/>
      <p:regular r:id="rId40"/>
      <p:bold r:id="rId41"/>
    </p:embeddedFont>
    <p:embeddedFont>
      <p:font typeface="Open Sans Medium" panose="020B0604020202020204" charset="0"/>
      <p:regular r:id="rId42"/>
      <p:bold r:id="rId43"/>
      <p:italic r:id="rId44"/>
      <p:boldItalic r:id="rId45"/>
    </p:embeddedFont>
    <p:embeddedFont>
      <p:font typeface="Poppins" panose="00000500000000000000" pitchFamily="2" charset="0"/>
      <p:regular r:id="rId46"/>
      <p:bold r:id="rId47"/>
      <p:italic r:id="rId48"/>
      <p:boldItalic r:id="rId49"/>
    </p:embeddedFont>
    <p:embeddedFont>
      <p:font typeface="Roboto" panose="02000000000000000000" pitchFamily="2"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D18AFA3-7417-4594-8745-301BA23A018B}">
  <a:tblStyle styleId="{DD18AFA3-7417-4594-8745-301BA23A018B}"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55" autoAdjust="0"/>
    <p:restoredTop sz="94660"/>
  </p:normalViewPr>
  <p:slideViewPr>
    <p:cSldViewPr snapToGrid="0">
      <p:cViewPr varScale="1">
        <p:scale>
          <a:sx n="113" d="100"/>
          <a:sy n="113" d="100"/>
        </p:scale>
        <p:origin x="619"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0.fntdata"/><Relationship Id="rId21" Type="http://schemas.openxmlformats.org/officeDocument/2006/relationships/slide" Target="slides/slide19.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font" Target="fonts/font21.fntdata"/><Relationship Id="rId55"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notesMaster" Target="notesMasters/notesMaster1.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font" Target="fonts/font24.fntdata"/><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2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8.xml"/><Relationship Id="rId41" Type="http://schemas.openxmlformats.org/officeDocument/2006/relationships/font" Target="fonts/font12.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49" Type="http://schemas.openxmlformats.org/officeDocument/2006/relationships/font" Target="fonts/font20.fntdata"/><Relationship Id="rId5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font" Target="fonts/font23.fntdata"/></Relationships>
</file>

<file path=ppt/media/image1.png>
</file>

<file path=ppt/media/image10.jpg>
</file>

<file path=ppt/media/image11.jpg>
</file>

<file path=ppt/media/image12.jpg>
</file>

<file path=ppt/media/image13.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8cea318e28_0_12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g28cea318e28_0_1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28cea318e28_0_124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96" name="Google Shape;296;g28cea318e28_0_12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SLIDES_API608910696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SLIDES_API608910696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SLIDES_API608910696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SLIDES_API608910696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SLIDES_API608910696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SLIDES_API608910696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SLIDES_API608910696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SLIDES_API608910696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SLIDES_API608910696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SLIDES_API608910696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SLIDES_API608910696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SLIDES_API608910696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SLIDES_API608910696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SLIDES_API608910696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SLIDES_API608910696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SLIDES_API608910696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SLIDES_API608910696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SLIDES_API608910696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8cea318e28_0_71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6" name="Google Shape;216;g28cea318e28_0_7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SLIDES_API608910696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SLIDES_API608910696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SLIDES_API608910696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SLIDES_API608910696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8cea318e28_0_13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2" name="Google Shape;482;g28cea318e28_0_134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8cea318e28_0_13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2" name="Google Shape;482;g28cea318e28_0_134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01240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8cea318e28_0_13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2" name="Google Shape;482;g28cea318e28_0_134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61754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SLIDES_API608910696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SLIDES_API608910696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8cea318e28_0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8cea318e28_0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SLIDES_API60891069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SLIDES_API60891069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SLIDES_API608910696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SLIDES_API608910696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SLIDES_API608910696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SLIDES_API608910696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8cea318e28_0_122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3" name="Google Shape;263;g28cea318e28_0_12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28cea318e28_0_123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4" name="Google Shape;274;g28cea318e28_0_12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28cea318e28_0_123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5" name="Google Shape;285;g28cea318e28_0_12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A_Introduction_Slide_1">
  <p:cSld name="TITLE_1">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32175" y="920625"/>
            <a:ext cx="7679700" cy="7269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sp>
        <p:nvSpPr>
          <p:cNvPr id="52" name="Google Shape;52;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13"/>
          <p:cNvSpPr txBox="1">
            <a:spLocks noGrp="1"/>
          </p:cNvSpPr>
          <p:nvPr>
            <p:ph type="body" idx="1"/>
          </p:nvPr>
        </p:nvSpPr>
        <p:spPr>
          <a:xfrm>
            <a:off x="632175" y="1717350"/>
            <a:ext cx="5520900" cy="26523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sz="13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pic>
        <p:nvPicPr>
          <p:cNvPr id="54" name="Google Shape;54;p13"/>
          <p:cNvPicPr preferRelativeResize="0"/>
          <p:nvPr/>
        </p:nvPicPr>
        <p:blipFill>
          <a:blip r:embed="rId2">
            <a:alphaModFix/>
          </a:blip>
          <a:stretch>
            <a:fillRect/>
          </a:stretch>
        </p:blipFill>
        <p:spPr>
          <a:xfrm rot="5400000">
            <a:off x="727196" y="475900"/>
            <a:ext cx="374904" cy="374904"/>
          </a:xfrm>
          <a:prstGeom prst="rect">
            <a:avLst/>
          </a:prstGeom>
          <a:noFill/>
          <a:ln>
            <a:noFill/>
          </a:ln>
        </p:spPr>
      </p:pic>
      <p:pic>
        <p:nvPicPr>
          <p:cNvPr id="55" name="Google Shape;55;p13"/>
          <p:cNvPicPr preferRelativeResize="0"/>
          <p:nvPr/>
        </p:nvPicPr>
        <p:blipFill rotWithShape="1">
          <a:blip r:embed="rId3">
            <a:alphaModFix/>
          </a:blip>
          <a:srcRect l="7871" r="4470"/>
          <a:stretch/>
        </p:blipFill>
        <p:spPr>
          <a:xfrm rot="5399995">
            <a:off x="5161977" y="1270987"/>
            <a:ext cx="5149824" cy="2601528"/>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A_Title_Body_1_no_image">
  <p:cSld name="TITLE_1_2">
    <p:spTree>
      <p:nvGrpSpPr>
        <p:cNvPr id="1" name="Shape 56"/>
        <p:cNvGrpSpPr/>
        <p:nvPr/>
      </p:nvGrpSpPr>
      <p:grpSpPr>
        <a:xfrm>
          <a:off x="0" y="0"/>
          <a:ext cx="0" cy="0"/>
          <a:chOff x="0" y="0"/>
          <a:chExt cx="0" cy="0"/>
        </a:xfrm>
      </p:grpSpPr>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58" name="Google Shape;58;p14"/>
          <p:cNvPicPr preferRelativeResize="0"/>
          <p:nvPr/>
        </p:nvPicPr>
        <p:blipFill>
          <a:blip r:embed="rId2">
            <a:alphaModFix/>
          </a:blip>
          <a:stretch>
            <a:fillRect/>
          </a:stretch>
        </p:blipFill>
        <p:spPr>
          <a:xfrm>
            <a:off x="6477450" y="2488875"/>
            <a:ext cx="2666551" cy="2654624"/>
          </a:xfrm>
          <a:prstGeom prst="rect">
            <a:avLst/>
          </a:prstGeom>
          <a:noFill/>
          <a:ln>
            <a:noFill/>
          </a:ln>
        </p:spPr>
      </p:pic>
      <p:sp>
        <p:nvSpPr>
          <p:cNvPr id="59" name="Google Shape;59;p14"/>
          <p:cNvSpPr txBox="1">
            <a:spLocks noGrp="1"/>
          </p:cNvSpPr>
          <p:nvPr>
            <p:ph type="title"/>
          </p:nvPr>
        </p:nvSpPr>
        <p:spPr>
          <a:xfrm>
            <a:off x="632175" y="920625"/>
            <a:ext cx="6485100" cy="7269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pic>
        <p:nvPicPr>
          <p:cNvPr id="60" name="Google Shape;60;p14"/>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61" name="Google Shape;61;p14"/>
          <p:cNvSpPr txBox="1">
            <a:spLocks noGrp="1"/>
          </p:cNvSpPr>
          <p:nvPr>
            <p:ph type="subTitle" idx="1"/>
          </p:nvPr>
        </p:nvSpPr>
        <p:spPr>
          <a:xfrm>
            <a:off x="642700" y="1589400"/>
            <a:ext cx="6474600" cy="3030900"/>
          </a:xfrm>
          <a:prstGeom prst="rect">
            <a:avLst/>
          </a:prstGeom>
        </p:spPr>
        <p:txBody>
          <a:bodyPr spcFirstLastPara="1" wrap="square" lIns="91425" tIns="91425" rIns="91425" bIns="91425" anchor="t" anchorCtr="0">
            <a:norm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A_Title_Body_2">
  <p:cSld name="TITLE_1_1">
    <p:spTree>
      <p:nvGrpSpPr>
        <p:cNvPr id="1" name="Shape 62"/>
        <p:cNvGrpSpPr/>
        <p:nvPr/>
      </p:nvGrpSpPr>
      <p:grpSpPr>
        <a:xfrm>
          <a:off x="0" y="0"/>
          <a:ext cx="0" cy="0"/>
          <a:chOff x="0" y="0"/>
          <a:chExt cx="0" cy="0"/>
        </a:xfrm>
      </p:grpSpPr>
      <p:pic>
        <p:nvPicPr>
          <p:cNvPr id="63" name="Google Shape;63;p15"/>
          <p:cNvPicPr preferRelativeResize="0"/>
          <p:nvPr/>
        </p:nvPicPr>
        <p:blipFill rotWithShape="1">
          <a:blip r:embed="rId2">
            <a:alphaModFix/>
          </a:blip>
          <a:srcRect r="49205"/>
          <a:stretch/>
        </p:blipFill>
        <p:spPr>
          <a:xfrm flipH="1">
            <a:off x="0" y="-348137"/>
            <a:ext cx="1836600" cy="3599400"/>
          </a:xfrm>
          <a:prstGeom prst="rect">
            <a:avLst/>
          </a:prstGeom>
          <a:noFill/>
          <a:ln>
            <a:noFill/>
          </a:ln>
        </p:spPr>
      </p:pic>
      <p:pic>
        <p:nvPicPr>
          <p:cNvPr id="64" name="Google Shape;64;p15"/>
          <p:cNvPicPr preferRelativeResize="0"/>
          <p:nvPr/>
        </p:nvPicPr>
        <p:blipFill rotWithShape="1">
          <a:blip r:embed="rId2">
            <a:alphaModFix/>
          </a:blip>
          <a:srcRect r="49205"/>
          <a:stretch/>
        </p:blipFill>
        <p:spPr>
          <a:xfrm rot="10800000">
            <a:off x="0" y="1892238"/>
            <a:ext cx="1836600" cy="3599400"/>
          </a:xfrm>
          <a:prstGeom prst="rect">
            <a:avLst/>
          </a:prstGeom>
          <a:noFill/>
          <a:ln>
            <a:noFill/>
          </a:ln>
        </p:spPr>
      </p:pic>
      <p:sp>
        <p:nvSpPr>
          <p:cNvPr id="65" name="Google Shape;65;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6" name="Google Shape;66;p15"/>
          <p:cNvSpPr>
            <a:spLocks noGrp="1"/>
          </p:cNvSpPr>
          <p:nvPr>
            <p:ph type="pic" idx="2"/>
          </p:nvPr>
        </p:nvSpPr>
        <p:spPr>
          <a:xfrm>
            <a:off x="642700" y="632300"/>
            <a:ext cx="2615100" cy="3918900"/>
          </a:xfrm>
          <a:prstGeom prst="roundRect">
            <a:avLst>
              <a:gd name="adj" fmla="val 16667"/>
            </a:avLst>
          </a:prstGeom>
          <a:noFill/>
          <a:ln>
            <a:noFill/>
          </a:ln>
        </p:spPr>
      </p:sp>
      <p:sp>
        <p:nvSpPr>
          <p:cNvPr id="67" name="Google Shape;67;p15"/>
          <p:cNvSpPr/>
          <p:nvPr/>
        </p:nvSpPr>
        <p:spPr>
          <a:xfrm rot="-695">
            <a:off x="8410293" y="4393362"/>
            <a:ext cx="1484700" cy="1476900"/>
          </a:xfrm>
          <a:prstGeom prst="pie">
            <a:avLst>
              <a:gd name="adj1" fmla="val 10804369"/>
              <a:gd name="adj2" fmla="val 16200000"/>
            </a:avLst>
          </a:prstGeom>
          <a:gradFill>
            <a:gsLst>
              <a:gs pos="0">
                <a:srgbClr val="FFC982"/>
              </a:gs>
              <a:gs pos="100000">
                <a:srgbClr val="F58F09"/>
              </a:gs>
            </a:gsLst>
            <a:path path="circle">
              <a:fillToRect l="50000" t="50000" r="50000" b="50000"/>
            </a:path>
            <a:tileRect/>
          </a:gra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2C2C"/>
              </a:solidFill>
            </a:endParaRPr>
          </a:p>
        </p:txBody>
      </p:sp>
      <p:sp>
        <p:nvSpPr>
          <p:cNvPr id="68" name="Google Shape;68;p15"/>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spAutoFit/>
          </a:bodyPr>
          <a:lstStyle>
            <a:lvl1pPr lvl="0" rtl="0">
              <a:spcBef>
                <a:spcPts val="0"/>
              </a:spcBef>
              <a:spcAft>
                <a:spcPts val="0"/>
              </a:spcAft>
              <a:buSzPts val="2400"/>
              <a:buNone/>
              <a:defRPr sz="2400"/>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sp>
        <p:nvSpPr>
          <p:cNvPr id="69" name="Google Shape;69;p15"/>
          <p:cNvSpPr/>
          <p:nvPr/>
        </p:nvSpPr>
        <p:spPr>
          <a:xfrm>
            <a:off x="4800600" y="632300"/>
            <a:ext cx="775500" cy="131400"/>
          </a:xfrm>
          <a:prstGeom prst="roundRect">
            <a:avLst>
              <a:gd name="adj" fmla="val 50000"/>
            </a:avLst>
          </a:prstGeom>
          <a:solidFill>
            <a:srgbClr val="F47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rm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3024">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oints 4_1">
  <p:cSld name="CUSTOM_1">
    <p:spTree>
      <p:nvGrpSpPr>
        <p:cNvPr id="1" name="Shape 71"/>
        <p:cNvGrpSpPr/>
        <p:nvPr/>
      </p:nvGrpSpPr>
      <p:grpSpPr>
        <a:xfrm>
          <a:off x="0" y="0"/>
          <a:ext cx="0" cy="0"/>
          <a:chOff x="0" y="0"/>
          <a:chExt cx="0" cy="0"/>
        </a:xfrm>
      </p:grpSpPr>
      <p:sp>
        <p:nvSpPr>
          <p:cNvPr id="72" name="Google Shape;72;p16"/>
          <p:cNvSpPr/>
          <p:nvPr/>
        </p:nvSpPr>
        <p:spPr>
          <a:xfrm>
            <a:off x="3036788" y="1364028"/>
            <a:ext cx="1519962" cy="1966570"/>
          </a:xfrm>
          <a:custGeom>
            <a:avLst/>
            <a:gdLst/>
            <a:ahLst/>
            <a:cxnLst/>
            <a:rect l="l" t="t" r="r" b="b"/>
            <a:pathLst>
              <a:path w="4983482" h="6447770" extrusionOk="0">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solidFill>
            <a:schemeClr val="dk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73" name="Google Shape;73;p16"/>
          <p:cNvSpPr/>
          <p:nvPr/>
        </p:nvSpPr>
        <p:spPr>
          <a:xfrm>
            <a:off x="4138040" y="1363675"/>
            <a:ext cx="1966570" cy="1519962"/>
          </a:xfrm>
          <a:custGeom>
            <a:avLst/>
            <a:gdLst/>
            <a:ahLst/>
            <a:cxnLst/>
            <a:rect l="l" t="t" r="r" b="b"/>
            <a:pathLst>
              <a:path w="6447769" h="4983482" extrusionOk="0">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solidFill>
            <a:schemeClr val="accen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74" name="Google Shape;74;p16"/>
          <p:cNvSpPr/>
          <p:nvPr/>
        </p:nvSpPr>
        <p:spPr>
          <a:xfrm>
            <a:off x="3037141" y="2911624"/>
            <a:ext cx="1966570" cy="1519962"/>
          </a:xfrm>
          <a:custGeom>
            <a:avLst/>
            <a:gdLst/>
            <a:ahLst/>
            <a:cxnLst/>
            <a:rect l="l" t="t" r="r" b="b"/>
            <a:pathLst>
              <a:path w="6447771" h="4983481" extrusionOk="0">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solidFill>
            <a:schemeClr val="accent5"/>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75" name="Google Shape;75;p16"/>
          <p:cNvSpPr/>
          <p:nvPr/>
        </p:nvSpPr>
        <p:spPr>
          <a:xfrm>
            <a:off x="4585148" y="2464634"/>
            <a:ext cx="1519961" cy="1966570"/>
          </a:xfrm>
          <a:custGeom>
            <a:avLst/>
            <a:gdLst/>
            <a:ahLst/>
            <a:cxnLst/>
            <a:rect l="l" t="t" r="r" b="b"/>
            <a:pathLst>
              <a:path w="4983480" h="6447772" extrusionOk="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solidFill>
            <a:schemeClr val="accent4"/>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76" name="Google Shape;76;p16"/>
          <p:cNvSpPr txBox="1">
            <a:spLocks noGrp="1"/>
          </p:cNvSpPr>
          <p:nvPr>
            <p:ph type="subTitle" idx="1"/>
          </p:nvPr>
        </p:nvSpPr>
        <p:spPr>
          <a:xfrm>
            <a:off x="467425" y="1394975"/>
            <a:ext cx="2198400" cy="12162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7" name="Google Shape;77;p16"/>
          <p:cNvSpPr txBox="1"/>
          <p:nvPr/>
        </p:nvSpPr>
        <p:spPr>
          <a:xfrm>
            <a:off x="32401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League Spartan"/>
                <a:ea typeface="League Spartan"/>
                <a:cs typeface="League Spartan"/>
                <a:sym typeface="League Spartan"/>
              </a:rPr>
              <a:t>01</a:t>
            </a:r>
            <a:endParaRPr sz="500" b="1">
              <a:latin typeface="League Spartan"/>
              <a:ea typeface="League Spartan"/>
              <a:cs typeface="League Spartan"/>
              <a:sym typeface="League Spartan"/>
            </a:endParaRPr>
          </a:p>
        </p:txBody>
      </p:sp>
      <p:sp>
        <p:nvSpPr>
          <p:cNvPr id="78" name="Google Shape;78;p16"/>
          <p:cNvSpPr txBox="1"/>
          <p:nvPr/>
        </p:nvSpPr>
        <p:spPr>
          <a:xfrm>
            <a:off x="4305541" y="16118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League Spartan"/>
                <a:ea typeface="League Spartan"/>
                <a:cs typeface="League Spartan"/>
                <a:sym typeface="League Spartan"/>
              </a:rPr>
              <a:t>02</a:t>
            </a:r>
            <a:endParaRPr sz="500" b="1">
              <a:latin typeface="League Spartan"/>
              <a:ea typeface="League Spartan"/>
              <a:cs typeface="League Spartan"/>
              <a:sym typeface="League Spartan"/>
            </a:endParaRPr>
          </a:p>
        </p:txBody>
      </p:sp>
      <p:sp>
        <p:nvSpPr>
          <p:cNvPr id="79" name="Google Shape;79;p16"/>
          <p:cNvSpPr txBox="1"/>
          <p:nvPr/>
        </p:nvSpPr>
        <p:spPr>
          <a:xfrm>
            <a:off x="54216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League Spartan"/>
                <a:ea typeface="League Spartan"/>
                <a:cs typeface="League Spartan"/>
                <a:sym typeface="League Spartan"/>
              </a:rPr>
              <a:t>03</a:t>
            </a:r>
            <a:endParaRPr sz="500" b="1">
              <a:latin typeface="League Spartan"/>
              <a:ea typeface="League Spartan"/>
              <a:cs typeface="League Spartan"/>
              <a:sym typeface="League Spartan"/>
            </a:endParaRPr>
          </a:p>
        </p:txBody>
      </p:sp>
      <p:sp>
        <p:nvSpPr>
          <p:cNvPr id="80" name="Google Shape;80;p16"/>
          <p:cNvSpPr txBox="1"/>
          <p:nvPr/>
        </p:nvSpPr>
        <p:spPr>
          <a:xfrm>
            <a:off x="4305541" y="38172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300" b="1">
                <a:solidFill>
                  <a:schemeClr val="lt1"/>
                </a:solidFill>
                <a:latin typeface="League Spartan"/>
                <a:ea typeface="League Spartan"/>
                <a:cs typeface="League Spartan"/>
                <a:sym typeface="League Spartan"/>
              </a:rPr>
              <a:t>04</a:t>
            </a:r>
            <a:endParaRPr sz="500" b="1">
              <a:latin typeface="League Spartan"/>
              <a:ea typeface="League Spartan"/>
              <a:cs typeface="League Spartan"/>
              <a:sym typeface="League Spartan"/>
            </a:endParaRPr>
          </a:p>
        </p:txBody>
      </p:sp>
      <p:sp>
        <p:nvSpPr>
          <p:cNvPr id="81" name="Google Shape;81;p16"/>
          <p:cNvSpPr txBox="1">
            <a:spLocks noGrp="1"/>
          </p:cNvSpPr>
          <p:nvPr>
            <p:ph type="subTitle" idx="2"/>
          </p:nvPr>
        </p:nvSpPr>
        <p:spPr>
          <a:xfrm>
            <a:off x="467425" y="3096425"/>
            <a:ext cx="2198400" cy="12162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2" name="Google Shape;82;p16"/>
          <p:cNvSpPr txBox="1">
            <a:spLocks noGrp="1"/>
          </p:cNvSpPr>
          <p:nvPr>
            <p:ph type="subTitle" idx="3"/>
          </p:nvPr>
        </p:nvSpPr>
        <p:spPr>
          <a:xfrm>
            <a:off x="6302925" y="1394975"/>
            <a:ext cx="2277300" cy="1212300"/>
          </a:xfrm>
          <a:prstGeom prst="rect">
            <a:avLst/>
          </a:prstGeom>
        </p:spPr>
        <p:txBody>
          <a:bodyPr spcFirstLastPara="1" wrap="square" lIns="91425" tIns="91425" rIns="91425" bIns="91425" anchor="t" anchorCtr="0">
            <a:normAutofit/>
          </a:bodyPr>
          <a:lstStyle>
            <a:lvl1pPr lvl="0" rt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3" name="Google Shape;83;p16"/>
          <p:cNvSpPr txBox="1">
            <a:spLocks noGrp="1"/>
          </p:cNvSpPr>
          <p:nvPr>
            <p:ph type="subTitle" idx="4"/>
          </p:nvPr>
        </p:nvSpPr>
        <p:spPr>
          <a:xfrm>
            <a:off x="6302925" y="3096425"/>
            <a:ext cx="2277300" cy="1212300"/>
          </a:xfrm>
          <a:prstGeom prst="rect">
            <a:avLst/>
          </a:prstGeom>
        </p:spPr>
        <p:txBody>
          <a:bodyPr spcFirstLastPara="1" wrap="square" lIns="91425" tIns="91425" rIns="91425" bIns="91425" anchor="t" anchorCtr="0">
            <a:normAutofit/>
          </a:bodyPr>
          <a:lstStyle>
            <a:lvl1pPr lvl="0" rt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4" name="Google Shape;84;p16"/>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800"/>
              <a:buNone/>
              <a:defRPr>
                <a:latin typeface="Lato Light"/>
                <a:ea typeface="Lato Light"/>
                <a:cs typeface="Lato Light"/>
                <a:sym typeface="Lato Light"/>
              </a:defRPr>
            </a:lvl2pPr>
            <a:lvl3pPr lvl="2" rtl="0">
              <a:spcBef>
                <a:spcPts val="0"/>
              </a:spcBef>
              <a:spcAft>
                <a:spcPts val="0"/>
              </a:spcAft>
              <a:buSzPts val="2800"/>
              <a:buNone/>
              <a:defRPr>
                <a:latin typeface="Lato Light"/>
                <a:ea typeface="Lato Light"/>
                <a:cs typeface="Lato Light"/>
                <a:sym typeface="Lato Light"/>
              </a:defRPr>
            </a:lvl3pPr>
            <a:lvl4pPr lvl="3" rtl="0">
              <a:spcBef>
                <a:spcPts val="0"/>
              </a:spcBef>
              <a:spcAft>
                <a:spcPts val="0"/>
              </a:spcAft>
              <a:buSzPts val="2800"/>
              <a:buNone/>
              <a:defRPr>
                <a:latin typeface="Lato Light"/>
                <a:ea typeface="Lato Light"/>
                <a:cs typeface="Lato Light"/>
                <a:sym typeface="Lato Light"/>
              </a:defRPr>
            </a:lvl4pPr>
            <a:lvl5pPr lvl="4" rtl="0">
              <a:spcBef>
                <a:spcPts val="0"/>
              </a:spcBef>
              <a:spcAft>
                <a:spcPts val="0"/>
              </a:spcAft>
              <a:buSzPts val="2800"/>
              <a:buNone/>
              <a:defRPr>
                <a:latin typeface="Lato Light"/>
                <a:ea typeface="Lato Light"/>
                <a:cs typeface="Lato Light"/>
                <a:sym typeface="Lato Light"/>
              </a:defRPr>
            </a:lvl5pPr>
            <a:lvl6pPr lvl="5" rtl="0">
              <a:spcBef>
                <a:spcPts val="0"/>
              </a:spcBef>
              <a:spcAft>
                <a:spcPts val="0"/>
              </a:spcAft>
              <a:buSzPts val="2800"/>
              <a:buNone/>
              <a:defRPr>
                <a:latin typeface="Lato Light"/>
                <a:ea typeface="Lato Light"/>
                <a:cs typeface="Lato Light"/>
                <a:sym typeface="Lato Light"/>
              </a:defRPr>
            </a:lvl6pPr>
            <a:lvl7pPr lvl="6" rtl="0">
              <a:spcBef>
                <a:spcPts val="0"/>
              </a:spcBef>
              <a:spcAft>
                <a:spcPts val="0"/>
              </a:spcAft>
              <a:buSzPts val="2800"/>
              <a:buNone/>
              <a:defRPr>
                <a:latin typeface="Lato Light"/>
                <a:ea typeface="Lato Light"/>
                <a:cs typeface="Lato Light"/>
                <a:sym typeface="Lato Light"/>
              </a:defRPr>
            </a:lvl7pPr>
            <a:lvl8pPr lvl="7" rtl="0">
              <a:spcBef>
                <a:spcPts val="0"/>
              </a:spcBef>
              <a:spcAft>
                <a:spcPts val="0"/>
              </a:spcAft>
              <a:buSzPts val="2800"/>
              <a:buNone/>
              <a:defRPr>
                <a:latin typeface="Lato Light"/>
                <a:ea typeface="Lato Light"/>
                <a:cs typeface="Lato Light"/>
                <a:sym typeface="Lato Light"/>
              </a:defRPr>
            </a:lvl8pPr>
            <a:lvl9pPr lvl="8" rtl="0">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A_Title_Body_1">
  <p:cSld name="TITLE_1_3">
    <p:spTree>
      <p:nvGrpSpPr>
        <p:cNvPr id="1" name="Shape 85"/>
        <p:cNvGrpSpPr/>
        <p:nvPr/>
      </p:nvGrpSpPr>
      <p:grpSpPr>
        <a:xfrm>
          <a:off x="0" y="0"/>
          <a:ext cx="0" cy="0"/>
          <a:chOff x="0" y="0"/>
          <a:chExt cx="0" cy="0"/>
        </a:xfrm>
      </p:grpSpPr>
      <p:sp>
        <p:nvSpPr>
          <p:cNvPr id="86" name="Google Shape;86;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87" name="Google Shape;87;p17"/>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88" name="Google Shape;88;p17"/>
          <p:cNvSpPr>
            <a:spLocks noGrp="1"/>
          </p:cNvSpPr>
          <p:nvPr>
            <p:ph type="pic" idx="2"/>
          </p:nvPr>
        </p:nvSpPr>
        <p:spPr>
          <a:xfrm>
            <a:off x="5843075" y="632300"/>
            <a:ext cx="2615100" cy="3918900"/>
          </a:xfrm>
          <a:prstGeom prst="roundRect">
            <a:avLst>
              <a:gd name="adj" fmla="val 16667"/>
            </a:avLst>
          </a:prstGeom>
          <a:noFill/>
          <a:ln>
            <a:noFill/>
          </a:ln>
        </p:spPr>
      </p:sp>
      <p:sp>
        <p:nvSpPr>
          <p:cNvPr id="89" name="Google Shape;89;p17"/>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pic>
        <p:nvPicPr>
          <p:cNvPr id="90" name="Google Shape;90;p17"/>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91" name="Google Shape;91;p17"/>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rmAutofit/>
          </a:bodyPr>
          <a:lstStyle>
            <a:lvl1pPr lvl="0"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A_Title_Body_3">
  <p:cSld name="TITLE_1_1_1">
    <p:spTree>
      <p:nvGrpSpPr>
        <p:cNvPr id="1" name="Shape 92"/>
        <p:cNvGrpSpPr/>
        <p:nvPr/>
      </p:nvGrpSpPr>
      <p:grpSpPr>
        <a:xfrm>
          <a:off x="0" y="0"/>
          <a:ext cx="0" cy="0"/>
          <a:chOff x="0" y="0"/>
          <a:chExt cx="0" cy="0"/>
        </a:xfrm>
      </p:grpSpPr>
      <p:sp>
        <p:nvSpPr>
          <p:cNvPr id="93" name="Google Shape;93;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94" name="Google Shape;94;p18"/>
          <p:cNvSpPr txBox="1">
            <a:spLocks noGrp="1"/>
          </p:cNvSpPr>
          <p:nvPr>
            <p:ph type="subTitle" idx="1"/>
          </p:nvPr>
        </p:nvSpPr>
        <p:spPr>
          <a:xfrm>
            <a:off x="383075" y="1908900"/>
            <a:ext cx="2469000" cy="407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5" name="Google Shape;95;p18"/>
          <p:cNvSpPr txBox="1">
            <a:spLocks noGrp="1"/>
          </p:cNvSpPr>
          <p:nvPr>
            <p:ph type="subTitle" idx="2"/>
          </p:nvPr>
        </p:nvSpPr>
        <p:spPr>
          <a:xfrm>
            <a:off x="3284763" y="1908900"/>
            <a:ext cx="2469000" cy="395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96" name="Google Shape;96;p18"/>
          <p:cNvPicPr preferRelativeResize="0"/>
          <p:nvPr/>
        </p:nvPicPr>
        <p:blipFill rotWithShape="1">
          <a:blip r:embed="rId2">
            <a:alphaModFix/>
          </a:blip>
          <a:srcRect r="49205" b="13464"/>
          <a:stretch/>
        </p:blipFill>
        <p:spPr>
          <a:xfrm flipH="1">
            <a:off x="8025" y="3162568"/>
            <a:ext cx="1168200" cy="1980900"/>
          </a:xfrm>
          <a:prstGeom prst="rect">
            <a:avLst/>
          </a:prstGeom>
          <a:noFill/>
          <a:ln>
            <a:noFill/>
          </a:ln>
        </p:spPr>
      </p:pic>
      <p:sp>
        <p:nvSpPr>
          <p:cNvPr id="97" name="Google Shape;97;p18"/>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spAutoFit/>
          </a:bodyPr>
          <a:lstStyle>
            <a:lvl1pPr lvl="0" rtl="0">
              <a:spcBef>
                <a:spcPts val="0"/>
              </a:spcBef>
              <a:spcAft>
                <a:spcPts val="0"/>
              </a:spcAft>
              <a:buSzPts val="2400"/>
              <a:buNone/>
              <a:defRPr sz="2400"/>
            </a:lvl1pPr>
            <a:lvl2pPr lvl="1" rtl="0">
              <a:spcBef>
                <a:spcPts val="0"/>
              </a:spcBef>
              <a:spcAft>
                <a:spcPts val="0"/>
              </a:spcAft>
              <a:buSzPts val="2800"/>
              <a:buNone/>
              <a:defRPr>
                <a:latin typeface="Poppins"/>
                <a:ea typeface="Poppins"/>
                <a:cs typeface="Poppins"/>
                <a:sym typeface="Poppins"/>
              </a:defRPr>
            </a:lvl2pPr>
            <a:lvl3pPr lvl="2" rtl="0">
              <a:spcBef>
                <a:spcPts val="0"/>
              </a:spcBef>
              <a:spcAft>
                <a:spcPts val="0"/>
              </a:spcAft>
              <a:buSzPts val="2800"/>
              <a:buNone/>
              <a:defRPr>
                <a:latin typeface="Poppins"/>
                <a:ea typeface="Poppins"/>
                <a:cs typeface="Poppins"/>
                <a:sym typeface="Poppins"/>
              </a:defRPr>
            </a:lvl3pPr>
            <a:lvl4pPr lvl="3" rtl="0">
              <a:spcBef>
                <a:spcPts val="0"/>
              </a:spcBef>
              <a:spcAft>
                <a:spcPts val="0"/>
              </a:spcAft>
              <a:buSzPts val="2800"/>
              <a:buNone/>
              <a:defRPr>
                <a:latin typeface="Poppins"/>
                <a:ea typeface="Poppins"/>
                <a:cs typeface="Poppins"/>
                <a:sym typeface="Poppins"/>
              </a:defRPr>
            </a:lvl4pPr>
            <a:lvl5pPr lvl="4" rtl="0">
              <a:spcBef>
                <a:spcPts val="0"/>
              </a:spcBef>
              <a:spcAft>
                <a:spcPts val="0"/>
              </a:spcAft>
              <a:buSzPts val="2800"/>
              <a:buNone/>
              <a:defRPr>
                <a:latin typeface="Poppins"/>
                <a:ea typeface="Poppins"/>
                <a:cs typeface="Poppins"/>
                <a:sym typeface="Poppins"/>
              </a:defRPr>
            </a:lvl5pPr>
            <a:lvl6pPr lvl="5" rtl="0">
              <a:spcBef>
                <a:spcPts val="0"/>
              </a:spcBef>
              <a:spcAft>
                <a:spcPts val="0"/>
              </a:spcAft>
              <a:buSzPts val="2800"/>
              <a:buNone/>
              <a:defRPr>
                <a:latin typeface="Poppins"/>
                <a:ea typeface="Poppins"/>
                <a:cs typeface="Poppins"/>
                <a:sym typeface="Poppins"/>
              </a:defRPr>
            </a:lvl6pPr>
            <a:lvl7pPr lvl="6" rtl="0">
              <a:spcBef>
                <a:spcPts val="0"/>
              </a:spcBef>
              <a:spcAft>
                <a:spcPts val="0"/>
              </a:spcAft>
              <a:buSzPts val="2800"/>
              <a:buNone/>
              <a:defRPr>
                <a:latin typeface="Poppins"/>
                <a:ea typeface="Poppins"/>
                <a:cs typeface="Poppins"/>
                <a:sym typeface="Poppins"/>
              </a:defRPr>
            </a:lvl7pPr>
            <a:lvl8pPr lvl="7" rtl="0">
              <a:spcBef>
                <a:spcPts val="0"/>
              </a:spcBef>
              <a:spcAft>
                <a:spcPts val="0"/>
              </a:spcAft>
              <a:buSzPts val="2800"/>
              <a:buNone/>
              <a:defRPr>
                <a:latin typeface="Poppins"/>
                <a:ea typeface="Poppins"/>
                <a:cs typeface="Poppins"/>
                <a:sym typeface="Poppins"/>
              </a:defRPr>
            </a:lvl8pPr>
            <a:lvl9pPr lvl="8" rtl="0">
              <a:spcBef>
                <a:spcPts val="0"/>
              </a:spcBef>
              <a:spcAft>
                <a:spcPts val="0"/>
              </a:spcAft>
              <a:buSzPts val="2800"/>
              <a:buNone/>
              <a:defRPr>
                <a:latin typeface="Poppins"/>
                <a:ea typeface="Poppins"/>
                <a:cs typeface="Poppins"/>
                <a:sym typeface="Poppins"/>
              </a:defRPr>
            </a:lvl9pPr>
          </a:lstStyle>
          <a:p>
            <a:endParaRPr/>
          </a:p>
        </p:txBody>
      </p:sp>
      <p:sp>
        <p:nvSpPr>
          <p:cNvPr id="98" name="Google Shape;98;p18"/>
          <p:cNvSpPr txBox="1">
            <a:spLocks noGrp="1"/>
          </p:cNvSpPr>
          <p:nvPr>
            <p:ph type="subTitle" idx="3"/>
          </p:nvPr>
        </p:nvSpPr>
        <p:spPr>
          <a:xfrm>
            <a:off x="6186450" y="1908900"/>
            <a:ext cx="2469000" cy="395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99" name="Google Shape;99;p18"/>
          <p:cNvPicPr preferRelativeResize="0"/>
          <p:nvPr/>
        </p:nvPicPr>
        <p:blipFill>
          <a:blip r:embed="rId3">
            <a:alphaModFix/>
          </a:blip>
          <a:stretch>
            <a:fillRect/>
          </a:stretch>
        </p:blipFill>
        <p:spPr>
          <a:xfrm rot="5400000">
            <a:off x="467571" y="475900"/>
            <a:ext cx="374904" cy="374904"/>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orient="horz" pos="628">
          <p15:clr>
            <a:srgbClr val="E46962"/>
          </p15:clr>
        </p15:guide>
        <p15:guide id="4" pos="5328">
          <p15:clr>
            <a:srgbClr val="E46962"/>
          </p15:clr>
        </p15:guide>
        <p15:guide id="5" pos="288">
          <p15:clr>
            <a:srgbClr val="E46962"/>
          </p15:clr>
        </p15:guide>
        <p15:guide id="6" pos="1758">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Points 4_2">
  <p:cSld name="CUSTOM_2">
    <p:spTree>
      <p:nvGrpSpPr>
        <p:cNvPr id="1" name="Shape 100"/>
        <p:cNvGrpSpPr/>
        <p:nvPr/>
      </p:nvGrpSpPr>
      <p:grpSpPr>
        <a:xfrm>
          <a:off x="0" y="0"/>
          <a:ext cx="0" cy="0"/>
          <a:chOff x="0" y="0"/>
          <a:chExt cx="0" cy="0"/>
        </a:xfrm>
      </p:grpSpPr>
      <p:sp>
        <p:nvSpPr>
          <p:cNvPr id="101" name="Google Shape;101;p19"/>
          <p:cNvSpPr/>
          <p:nvPr/>
        </p:nvSpPr>
        <p:spPr>
          <a:xfrm>
            <a:off x="3734770" y="1278900"/>
            <a:ext cx="1658390" cy="1638576"/>
          </a:xfrm>
          <a:custGeom>
            <a:avLst/>
            <a:gdLst/>
            <a:ahLst/>
            <a:cxnLst/>
            <a:rect l="l" t="t" r="r" b="b"/>
            <a:pathLst>
              <a:path w="21429" h="20851" extrusionOk="0">
                <a:moveTo>
                  <a:pt x="1" y="10736"/>
                </a:moveTo>
                <a:cubicBezTo>
                  <a:pt x="-74" y="5791"/>
                  <a:pt x="3035" y="2106"/>
                  <a:pt x="7007" y="666"/>
                </a:cubicBezTo>
                <a:cubicBezTo>
                  <a:pt x="10907" y="-749"/>
                  <a:pt x="15586" y="18"/>
                  <a:pt x="18852" y="3666"/>
                </a:cubicBezTo>
                <a:cubicBezTo>
                  <a:pt x="19974" y="4919"/>
                  <a:pt x="20705" y="6356"/>
                  <a:pt x="21094" y="7850"/>
                </a:cubicBezTo>
                <a:cubicBezTo>
                  <a:pt x="21476" y="9323"/>
                  <a:pt x="21526" y="10854"/>
                  <a:pt x="21272" y="12327"/>
                </a:cubicBezTo>
                <a:cubicBezTo>
                  <a:pt x="20780" y="15178"/>
                  <a:pt x="19147" y="17844"/>
                  <a:pt x="16446" y="19576"/>
                </a:cubicBezTo>
                <a:lnTo>
                  <a:pt x="17659" y="20851"/>
                </a:lnTo>
                <a:lnTo>
                  <a:pt x="11189" y="20851"/>
                </a:lnTo>
                <a:lnTo>
                  <a:pt x="11189" y="14426"/>
                </a:lnTo>
                <a:lnTo>
                  <a:pt x="12489" y="15726"/>
                </a:lnTo>
                <a:cubicBezTo>
                  <a:pt x="14377" y="15044"/>
                  <a:pt x="15587" y="13538"/>
                  <a:pt x="16008" y="11843"/>
                </a:cubicBezTo>
                <a:cubicBezTo>
                  <a:pt x="16411" y="10218"/>
                  <a:pt x="16091" y="8391"/>
                  <a:pt x="14774" y="6995"/>
                </a:cubicBezTo>
                <a:cubicBezTo>
                  <a:pt x="12838" y="4944"/>
                  <a:pt x="10165" y="4773"/>
                  <a:pt x="8134" y="5864"/>
                </a:cubicBezTo>
                <a:cubicBezTo>
                  <a:pt x="7076" y="6433"/>
                  <a:pt x="6213" y="7336"/>
                  <a:pt x="5717" y="8432"/>
                </a:cubicBezTo>
                <a:cubicBezTo>
                  <a:pt x="5210" y="9552"/>
                  <a:pt x="5082" y="10878"/>
                  <a:pt x="5520" y="12293"/>
                </a:cubicBezTo>
                <a:cubicBezTo>
                  <a:pt x="4660" y="11758"/>
                  <a:pt x="3725" y="11352"/>
                  <a:pt x="2745" y="11089"/>
                </a:cubicBezTo>
                <a:cubicBezTo>
                  <a:pt x="1851" y="10849"/>
                  <a:pt x="928" y="10730"/>
                  <a:pt x="1" y="10736"/>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02" name="Google Shape;102;p19"/>
          <p:cNvSpPr txBox="1">
            <a:spLocks noGrp="1"/>
          </p:cNvSpPr>
          <p:nvPr>
            <p:ph type="subTitle" idx="1"/>
          </p:nvPr>
        </p:nvSpPr>
        <p:spPr>
          <a:xfrm>
            <a:off x="6368675" y="1394975"/>
            <a:ext cx="2318400" cy="1216200"/>
          </a:xfrm>
          <a:prstGeom prst="rect">
            <a:avLst/>
          </a:prstGeom>
        </p:spPr>
        <p:txBody>
          <a:bodyPr spcFirstLastPara="1" wrap="square" lIns="91425" tIns="91425" rIns="91425" bIns="91425" anchor="t" anchorCtr="0">
            <a:normAutofit/>
          </a:bodyPr>
          <a:lstStyle>
            <a:lvl1pPr lvl="0" rt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 name="Google Shape;103;p19"/>
          <p:cNvSpPr/>
          <p:nvPr/>
        </p:nvSpPr>
        <p:spPr>
          <a:xfrm>
            <a:off x="2902137" y="2119803"/>
            <a:ext cx="1623326" cy="1665656"/>
          </a:xfrm>
          <a:custGeom>
            <a:avLst/>
            <a:gdLst/>
            <a:ahLst/>
            <a:cxnLst/>
            <a:rect l="l" t="t" r="r" b="b"/>
            <a:pathLst>
              <a:path w="21501" h="20867" extrusionOk="0">
                <a:moveTo>
                  <a:pt x="21501" y="3787"/>
                </a:moveTo>
                <a:lnTo>
                  <a:pt x="21501" y="9990"/>
                </a:lnTo>
                <a:lnTo>
                  <a:pt x="14929" y="9990"/>
                </a:lnTo>
                <a:lnTo>
                  <a:pt x="16281" y="8704"/>
                </a:lnTo>
                <a:cubicBezTo>
                  <a:pt x="14580" y="4140"/>
                  <a:pt x="7864" y="3920"/>
                  <a:pt x="5837" y="8362"/>
                </a:cubicBezTo>
                <a:cubicBezTo>
                  <a:pt x="4878" y="10464"/>
                  <a:pt x="5470" y="12605"/>
                  <a:pt x="6862" y="14040"/>
                </a:cubicBezTo>
                <a:cubicBezTo>
                  <a:pt x="8248" y="15468"/>
                  <a:pt x="10429" y="16200"/>
                  <a:pt x="12713" y="15502"/>
                </a:cubicBezTo>
                <a:cubicBezTo>
                  <a:pt x="12159" y="16331"/>
                  <a:pt x="11733" y="17232"/>
                  <a:pt x="11448" y="18175"/>
                </a:cubicBezTo>
                <a:cubicBezTo>
                  <a:pt x="11183" y="19051"/>
                  <a:pt x="11042" y="19956"/>
                  <a:pt x="11027" y="20867"/>
                </a:cubicBezTo>
                <a:cubicBezTo>
                  <a:pt x="7844" y="20900"/>
                  <a:pt x="4992" y="19642"/>
                  <a:pt x="2992" y="17624"/>
                </a:cubicBezTo>
                <a:cubicBezTo>
                  <a:pt x="1979" y="16603"/>
                  <a:pt x="1184" y="15386"/>
                  <a:pt x="666" y="14048"/>
                </a:cubicBezTo>
                <a:cubicBezTo>
                  <a:pt x="145" y="12705"/>
                  <a:pt x="-99" y="11235"/>
                  <a:pt x="38" y="9702"/>
                </a:cubicBezTo>
                <a:cubicBezTo>
                  <a:pt x="256" y="7262"/>
                  <a:pt x="1257" y="5184"/>
                  <a:pt x="2727" y="3588"/>
                </a:cubicBezTo>
                <a:cubicBezTo>
                  <a:pt x="4232" y="1956"/>
                  <a:pt x="6226" y="831"/>
                  <a:pt x="8406" y="316"/>
                </a:cubicBezTo>
                <a:cubicBezTo>
                  <a:pt x="12706" y="-700"/>
                  <a:pt x="17572" y="711"/>
                  <a:pt x="20335" y="4861"/>
                </a:cubicBezTo>
                <a:lnTo>
                  <a:pt x="21501" y="3787"/>
                </a:lnTo>
                <a:close/>
              </a:path>
            </a:pathLst>
          </a:custGeom>
          <a:solidFill>
            <a:schemeClr val="accent5"/>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04" name="Google Shape;104;p19"/>
          <p:cNvSpPr/>
          <p:nvPr/>
        </p:nvSpPr>
        <p:spPr>
          <a:xfrm>
            <a:off x="4601972" y="2120103"/>
            <a:ext cx="1639864" cy="1665623"/>
          </a:xfrm>
          <a:custGeom>
            <a:avLst/>
            <a:gdLst/>
            <a:ahLst/>
            <a:cxnLst/>
            <a:rect l="l" t="t" r="r" b="b"/>
            <a:pathLst>
              <a:path w="21467" h="21208" extrusionOk="0">
                <a:moveTo>
                  <a:pt x="10372" y="3"/>
                </a:moveTo>
                <a:cubicBezTo>
                  <a:pt x="10348" y="975"/>
                  <a:pt x="10194" y="1941"/>
                  <a:pt x="9914" y="2875"/>
                </a:cubicBezTo>
                <a:cubicBezTo>
                  <a:pt x="9631" y="3818"/>
                  <a:pt x="9222" y="4720"/>
                  <a:pt x="8697" y="5558"/>
                </a:cubicBezTo>
                <a:cubicBezTo>
                  <a:pt x="10843" y="4811"/>
                  <a:pt x="12957" y="5403"/>
                  <a:pt x="14390" y="6707"/>
                </a:cubicBezTo>
                <a:cubicBezTo>
                  <a:pt x="15803" y="7993"/>
                  <a:pt x="16564" y="9984"/>
                  <a:pt x="15935" y="12092"/>
                </a:cubicBezTo>
                <a:cubicBezTo>
                  <a:pt x="15185" y="14609"/>
                  <a:pt x="13018" y="15950"/>
                  <a:pt x="10791" y="16004"/>
                </a:cubicBezTo>
                <a:cubicBezTo>
                  <a:pt x="9683" y="16031"/>
                  <a:pt x="8573" y="15737"/>
                  <a:pt x="7616" y="15155"/>
                </a:cubicBezTo>
                <a:cubicBezTo>
                  <a:pt x="6612" y="14545"/>
                  <a:pt x="5769" y="13615"/>
                  <a:pt x="5249" y="12354"/>
                </a:cubicBezTo>
                <a:lnTo>
                  <a:pt x="6505" y="11107"/>
                </a:lnTo>
                <a:lnTo>
                  <a:pt x="0" y="11107"/>
                </a:lnTo>
                <a:lnTo>
                  <a:pt x="0" y="17436"/>
                </a:lnTo>
                <a:lnTo>
                  <a:pt x="1358" y="16110"/>
                </a:lnTo>
                <a:cubicBezTo>
                  <a:pt x="3668" y="19863"/>
                  <a:pt x="7726" y="21521"/>
                  <a:pt x="11614" y="21159"/>
                </a:cubicBezTo>
                <a:cubicBezTo>
                  <a:pt x="13439" y="20989"/>
                  <a:pt x="15221" y="20372"/>
                  <a:pt x="16771" y="19348"/>
                </a:cubicBezTo>
                <a:cubicBezTo>
                  <a:pt x="18313" y="18329"/>
                  <a:pt x="19638" y="16901"/>
                  <a:pt x="20512" y="15040"/>
                </a:cubicBezTo>
                <a:cubicBezTo>
                  <a:pt x="21361" y="13233"/>
                  <a:pt x="21600" y="11358"/>
                  <a:pt x="21401" y="9578"/>
                </a:cubicBezTo>
                <a:cubicBezTo>
                  <a:pt x="21204" y="7817"/>
                  <a:pt x="20575" y="6137"/>
                  <a:pt x="19586" y="4691"/>
                </a:cubicBezTo>
                <a:cubicBezTo>
                  <a:pt x="17644" y="1852"/>
                  <a:pt x="14322" y="-79"/>
                  <a:pt x="10372" y="3"/>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05" name="Google Shape;105;p19"/>
          <p:cNvSpPr/>
          <p:nvPr/>
        </p:nvSpPr>
        <p:spPr>
          <a:xfrm>
            <a:off x="3733047" y="2990677"/>
            <a:ext cx="1662404" cy="1639761"/>
          </a:xfrm>
          <a:custGeom>
            <a:avLst/>
            <a:gdLst/>
            <a:ahLst/>
            <a:cxnLst/>
            <a:rect l="l" t="t" r="r" b="b"/>
            <a:pathLst>
              <a:path w="21501" h="21446" extrusionOk="0">
                <a:moveTo>
                  <a:pt x="3765" y="0"/>
                </a:moveTo>
                <a:lnTo>
                  <a:pt x="10283" y="0"/>
                </a:lnTo>
                <a:lnTo>
                  <a:pt x="10283" y="6590"/>
                </a:lnTo>
                <a:lnTo>
                  <a:pt x="8990" y="5343"/>
                </a:lnTo>
                <a:cubicBezTo>
                  <a:pt x="7519" y="5878"/>
                  <a:pt x="6512" y="6832"/>
                  <a:pt x="5929" y="7968"/>
                </a:cubicBezTo>
                <a:cubicBezTo>
                  <a:pt x="5337" y="9121"/>
                  <a:pt x="5179" y="10464"/>
                  <a:pt x="5446" y="11727"/>
                </a:cubicBezTo>
                <a:cubicBezTo>
                  <a:pt x="5970" y="14204"/>
                  <a:pt x="8090" y="16272"/>
                  <a:pt x="11243" y="16062"/>
                </a:cubicBezTo>
                <a:cubicBezTo>
                  <a:pt x="12115" y="16003"/>
                  <a:pt x="12895" y="15724"/>
                  <a:pt x="13572" y="15302"/>
                </a:cubicBezTo>
                <a:cubicBezTo>
                  <a:pt x="14286" y="14856"/>
                  <a:pt x="14889" y="14248"/>
                  <a:pt x="15335" y="13548"/>
                </a:cubicBezTo>
                <a:cubicBezTo>
                  <a:pt x="16207" y="12178"/>
                  <a:pt x="16504" y="10431"/>
                  <a:pt x="15928" y="8703"/>
                </a:cubicBezTo>
                <a:cubicBezTo>
                  <a:pt x="16792" y="9263"/>
                  <a:pt x="17732" y="9692"/>
                  <a:pt x="18718" y="9979"/>
                </a:cubicBezTo>
                <a:cubicBezTo>
                  <a:pt x="19623" y="10242"/>
                  <a:pt x="20559" y="10383"/>
                  <a:pt x="21501" y="10396"/>
                </a:cubicBezTo>
                <a:cubicBezTo>
                  <a:pt x="21505" y="12780"/>
                  <a:pt x="20816" y="14901"/>
                  <a:pt x="19662" y="16639"/>
                </a:cubicBezTo>
                <a:cubicBezTo>
                  <a:pt x="18516" y="18366"/>
                  <a:pt x="16908" y="19721"/>
                  <a:pt x="15053" y="20543"/>
                </a:cubicBezTo>
                <a:cubicBezTo>
                  <a:pt x="13325" y="21308"/>
                  <a:pt x="11408" y="21600"/>
                  <a:pt x="9505" y="21369"/>
                </a:cubicBezTo>
                <a:cubicBezTo>
                  <a:pt x="7408" y="21114"/>
                  <a:pt x="5325" y="20227"/>
                  <a:pt x="3541" y="18603"/>
                </a:cubicBezTo>
                <a:cubicBezTo>
                  <a:pt x="2210" y="17392"/>
                  <a:pt x="1279" y="15930"/>
                  <a:pt x="702" y="14376"/>
                </a:cubicBezTo>
                <a:cubicBezTo>
                  <a:pt x="131" y="12837"/>
                  <a:pt x="-95" y="11201"/>
                  <a:pt x="36" y="9594"/>
                </a:cubicBezTo>
                <a:cubicBezTo>
                  <a:pt x="300" y="6352"/>
                  <a:pt x="2013" y="3238"/>
                  <a:pt x="5065" y="1365"/>
                </a:cubicBezTo>
                <a:lnTo>
                  <a:pt x="3765" y="0"/>
                </a:lnTo>
                <a:close/>
              </a:path>
            </a:pathLst>
          </a:custGeom>
          <a:solidFill>
            <a:srgbClr val="437DB2"/>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06" name="Google Shape;106;p19"/>
          <p:cNvSpPr/>
          <p:nvPr/>
        </p:nvSpPr>
        <p:spPr>
          <a:xfrm>
            <a:off x="3736306" y="1917864"/>
            <a:ext cx="423758" cy="316332"/>
          </a:xfrm>
          <a:custGeom>
            <a:avLst/>
            <a:gdLst/>
            <a:ahLst/>
            <a:cxnLst/>
            <a:rect l="l" t="t" r="r" b="b"/>
            <a:pathLst>
              <a:path w="21579" h="21600" extrusionOk="0">
                <a:moveTo>
                  <a:pt x="21579" y="21600"/>
                </a:moveTo>
                <a:cubicBezTo>
                  <a:pt x="20965" y="19090"/>
                  <a:pt x="20631" y="16471"/>
                  <a:pt x="20586" y="13829"/>
                </a:cubicBezTo>
                <a:cubicBezTo>
                  <a:pt x="20543" y="11244"/>
                  <a:pt x="20778" y="8664"/>
                  <a:pt x="21284" y="6170"/>
                </a:cubicBezTo>
                <a:cubicBezTo>
                  <a:pt x="18128" y="4224"/>
                  <a:pt x="14832" y="2720"/>
                  <a:pt x="11448" y="1683"/>
                </a:cubicBezTo>
                <a:cubicBezTo>
                  <a:pt x="8066" y="648"/>
                  <a:pt x="4614" y="84"/>
                  <a:pt x="1146" y="0"/>
                </a:cubicBezTo>
                <a:cubicBezTo>
                  <a:pt x="743" y="2263"/>
                  <a:pt x="445" y="4557"/>
                  <a:pt x="254" y="6870"/>
                </a:cubicBezTo>
                <a:cubicBezTo>
                  <a:pt x="62" y="9193"/>
                  <a:pt x="-21" y="11531"/>
                  <a:pt x="5" y="13868"/>
                </a:cubicBezTo>
                <a:cubicBezTo>
                  <a:pt x="3936" y="13809"/>
                  <a:pt x="7854" y="14499"/>
                  <a:pt x="11642" y="15919"/>
                </a:cubicBezTo>
                <a:cubicBezTo>
                  <a:pt x="15124" y="17224"/>
                  <a:pt x="18464" y="19134"/>
                  <a:pt x="21579" y="21600"/>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07" name="Google Shape;107;p19"/>
          <p:cNvSpPr/>
          <p:nvPr/>
        </p:nvSpPr>
        <p:spPr>
          <a:xfrm>
            <a:off x="3532785" y="3357930"/>
            <a:ext cx="325512" cy="426509"/>
          </a:xfrm>
          <a:custGeom>
            <a:avLst/>
            <a:gdLst/>
            <a:ahLst/>
            <a:cxnLst/>
            <a:rect l="l" t="t" r="r" b="b"/>
            <a:pathLst>
              <a:path w="21600" h="21579" extrusionOk="0">
                <a:moveTo>
                  <a:pt x="21600" y="0"/>
                </a:moveTo>
                <a:cubicBezTo>
                  <a:pt x="19109" y="597"/>
                  <a:pt x="16522" y="932"/>
                  <a:pt x="13913" y="995"/>
                </a:cubicBezTo>
                <a:cubicBezTo>
                  <a:pt x="11327" y="1058"/>
                  <a:pt x="8742" y="853"/>
                  <a:pt x="6227" y="387"/>
                </a:cubicBezTo>
                <a:cubicBezTo>
                  <a:pt x="4357" y="3529"/>
                  <a:pt x="2888" y="6802"/>
                  <a:pt x="1843" y="10161"/>
                </a:cubicBezTo>
                <a:cubicBezTo>
                  <a:pt x="803" y="13498"/>
                  <a:pt x="186" y="16905"/>
                  <a:pt x="0" y="20333"/>
                </a:cubicBezTo>
                <a:cubicBezTo>
                  <a:pt x="2248" y="20780"/>
                  <a:pt x="4534" y="21109"/>
                  <a:pt x="6842" y="21316"/>
                </a:cubicBezTo>
                <a:cubicBezTo>
                  <a:pt x="9039" y="21513"/>
                  <a:pt x="11250" y="21600"/>
                  <a:pt x="13462" y="21575"/>
                </a:cubicBezTo>
                <a:cubicBezTo>
                  <a:pt x="13546" y="17890"/>
                  <a:pt x="14247" y="14228"/>
                  <a:pt x="15549" y="10679"/>
                </a:cubicBezTo>
                <a:cubicBezTo>
                  <a:pt x="16926" y="6926"/>
                  <a:pt x="18961" y="3334"/>
                  <a:pt x="21600" y="0"/>
                </a:cubicBezTo>
                <a:close/>
              </a:path>
            </a:pathLst>
          </a:custGeom>
          <a:solidFill>
            <a:schemeClr val="accent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08" name="Google Shape;108;p19"/>
          <p:cNvSpPr/>
          <p:nvPr/>
        </p:nvSpPr>
        <p:spPr>
          <a:xfrm>
            <a:off x="4965248" y="3654331"/>
            <a:ext cx="427165" cy="337446"/>
          </a:xfrm>
          <a:custGeom>
            <a:avLst/>
            <a:gdLst/>
            <a:ahLst/>
            <a:cxnLst/>
            <a:rect l="l" t="t" r="r" b="b"/>
            <a:pathLst>
              <a:path w="21574" h="21600" extrusionOk="0">
                <a:moveTo>
                  <a:pt x="21568" y="8485"/>
                </a:moveTo>
                <a:cubicBezTo>
                  <a:pt x="21600" y="10739"/>
                  <a:pt x="21515" y="12993"/>
                  <a:pt x="21313" y="15232"/>
                </a:cubicBezTo>
                <a:cubicBezTo>
                  <a:pt x="21120" y="17377"/>
                  <a:pt x="20820" y="19504"/>
                  <a:pt x="20415" y="21600"/>
                </a:cubicBezTo>
                <a:cubicBezTo>
                  <a:pt x="17022" y="21426"/>
                  <a:pt x="13651" y="20820"/>
                  <a:pt x="10352" y="19792"/>
                </a:cubicBezTo>
                <a:cubicBezTo>
                  <a:pt x="7008" y="18749"/>
                  <a:pt x="3756" y="17277"/>
                  <a:pt x="646" y="15398"/>
                </a:cubicBezTo>
                <a:cubicBezTo>
                  <a:pt x="1044" y="12939"/>
                  <a:pt x="1202" y="10426"/>
                  <a:pt x="1114" y="7918"/>
                </a:cubicBezTo>
                <a:cubicBezTo>
                  <a:pt x="1020" y="5228"/>
                  <a:pt x="646" y="2565"/>
                  <a:pt x="0" y="0"/>
                </a:cubicBezTo>
                <a:cubicBezTo>
                  <a:pt x="3333" y="2760"/>
                  <a:pt x="6962" y="4892"/>
                  <a:pt x="10774" y="6331"/>
                </a:cubicBezTo>
                <a:cubicBezTo>
                  <a:pt x="14281" y="7655"/>
                  <a:pt x="17911" y="8379"/>
                  <a:pt x="21568" y="8485"/>
                </a:cubicBezTo>
                <a:close/>
              </a:path>
            </a:pathLst>
          </a:custGeom>
          <a:solidFill>
            <a:srgbClr val="325D8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09" name="Google Shape;109;p19"/>
          <p:cNvSpPr/>
          <p:nvPr/>
        </p:nvSpPr>
        <p:spPr>
          <a:xfrm>
            <a:off x="5263221" y="2119823"/>
            <a:ext cx="332640" cy="436981"/>
          </a:xfrm>
          <a:custGeom>
            <a:avLst/>
            <a:gdLst/>
            <a:ahLst/>
            <a:cxnLst/>
            <a:rect l="l" t="t" r="r" b="b"/>
            <a:pathLst>
              <a:path w="21600" h="21566" extrusionOk="0">
                <a:moveTo>
                  <a:pt x="21600" y="971"/>
                </a:moveTo>
                <a:cubicBezTo>
                  <a:pt x="21515" y="4369"/>
                  <a:pt x="20965" y="7751"/>
                  <a:pt x="19961" y="11062"/>
                </a:cubicBezTo>
                <a:cubicBezTo>
                  <a:pt x="18948" y="14404"/>
                  <a:pt x="17476" y="17656"/>
                  <a:pt x="15571" y="20764"/>
                </a:cubicBezTo>
                <a:cubicBezTo>
                  <a:pt x="13115" y="20381"/>
                  <a:pt x="10605" y="20240"/>
                  <a:pt x="8102" y="20343"/>
                </a:cubicBezTo>
                <a:cubicBezTo>
                  <a:pt x="5339" y="20458"/>
                  <a:pt x="2612" y="20869"/>
                  <a:pt x="0" y="21566"/>
                </a:cubicBezTo>
                <a:cubicBezTo>
                  <a:pt x="2626" y="18367"/>
                  <a:pt x="4673" y="14912"/>
                  <a:pt x="6083" y="11294"/>
                </a:cubicBezTo>
                <a:cubicBezTo>
                  <a:pt x="7509" y="7635"/>
                  <a:pt x="8272" y="3844"/>
                  <a:pt x="8350" y="27"/>
                </a:cubicBezTo>
                <a:cubicBezTo>
                  <a:pt x="10487" y="-34"/>
                  <a:pt x="12628" y="8"/>
                  <a:pt x="14759" y="151"/>
                </a:cubicBezTo>
                <a:cubicBezTo>
                  <a:pt x="17061" y="306"/>
                  <a:pt x="19346" y="580"/>
                  <a:pt x="21600" y="971"/>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10" name="Google Shape;110;p19"/>
          <p:cNvSpPr txBox="1"/>
          <p:nvPr/>
        </p:nvSpPr>
        <p:spPr>
          <a:xfrm>
            <a:off x="4418481" y="1943276"/>
            <a:ext cx="3207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500" b="1">
                <a:solidFill>
                  <a:schemeClr val="accent2"/>
                </a:solidFill>
                <a:latin typeface="League Spartan"/>
                <a:ea typeface="League Spartan"/>
                <a:cs typeface="League Spartan"/>
                <a:sym typeface="League Spartan"/>
              </a:rPr>
              <a:t>01</a:t>
            </a:r>
            <a:endParaRPr sz="1500" b="1">
              <a:solidFill>
                <a:schemeClr val="accent2"/>
              </a:solidFill>
              <a:latin typeface="League Spartan"/>
              <a:ea typeface="League Spartan"/>
              <a:cs typeface="League Spartan"/>
              <a:sym typeface="League Spartan"/>
            </a:endParaRPr>
          </a:p>
        </p:txBody>
      </p:sp>
      <p:sp>
        <p:nvSpPr>
          <p:cNvPr id="111" name="Google Shape;111;p19"/>
          <p:cNvSpPr txBox="1"/>
          <p:nvPr/>
        </p:nvSpPr>
        <p:spPr>
          <a:xfrm>
            <a:off x="4387426" y="3677818"/>
            <a:ext cx="3783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500" b="1">
                <a:solidFill>
                  <a:schemeClr val="accent2"/>
                </a:solidFill>
                <a:latin typeface="League Spartan"/>
                <a:ea typeface="League Spartan"/>
                <a:cs typeface="League Spartan"/>
                <a:sym typeface="League Spartan"/>
              </a:rPr>
              <a:t>03</a:t>
            </a:r>
            <a:endParaRPr sz="1500" b="1">
              <a:solidFill>
                <a:schemeClr val="accent2"/>
              </a:solidFill>
              <a:latin typeface="League Spartan"/>
              <a:ea typeface="League Spartan"/>
              <a:cs typeface="League Spartan"/>
              <a:sym typeface="League Spartan"/>
            </a:endParaRPr>
          </a:p>
        </p:txBody>
      </p:sp>
      <p:sp>
        <p:nvSpPr>
          <p:cNvPr id="112" name="Google Shape;112;p19"/>
          <p:cNvSpPr txBox="1"/>
          <p:nvPr/>
        </p:nvSpPr>
        <p:spPr>
          <a:xfrm>
            <a:off x="5244434" y="2819875"/>
            <a:ext cx="3702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500" b="1">
                <a:solidFill>
                  <a:schemeClr val="accent2"/>
                </a:solidFill>
                <a:latin typeface="League Spartan"/>
                <a:ea typeface="League Spartan"/>
                <a:cs typeface="League Spartan"/>
                <a:sym typeface="League Spartan"/>
              </a:rPr>
              <a:t>02</a:t>
            </a:r>
            <a:endParaRPr sz="1500" b="1">
              <a:solidFill>
                <a:schemeClr val="accent2"/>
              </a:solidFill>
              <a:latin typeface="League Spartan"/>
              <a:ea typeface="League Spartan"/>
              <a:cs typeface="League Spartan"/>
              <a:sym typeface="League Spartan"/>
            </a:endParaRPr>
          </a:p>
        </p:txBody>
      </p:sp>
      <p:sp>
        <p:nvSpPr>
          <p:cNvPr id="113" name="Google Shape;113;p19"/>
          <p:cNvSpPr txBox="1"/>
          <p:nvPr/>
        </p:nvSpPr>
        <p:spPr>
          <a:xfrm>
            <a:off x="3497093" y="2819875"/>
            <a:ext cx="3969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1500" b="1">
                <a:solidFill>
                  <a:schemeClr val="accent2"/>
                </a:solidFill>
                <a:latin typeface="League Spartan"/>
                <a:ea typeface="League Spartan"/>
                <a:cs typeface="League Spartan"/>
                <a:sym typeface="League Spartan"/>
              </a:rPr>
              <a:t>04</a:t>
            </a:r>
            <a:endParaRPr sz="1500" b="1">
              <a:solidFill>
                <a:schemeClr val="accent2"/>
              </a:solidFill>
              <a:latin typeface="League Spartan"/>
              <a:ea typeface="League Spartan"/>
              <a:cs typeface="League Spartan"/>
              <a:sym typeface="League Spartan"/>
            </a:endParaRPr>
          </a:p>
        </p:txBody>
      </p:sp>
      <p:sp>
        <p:nvSpPr>
          <p:cNvPr id="114" name="Google Shape;114;p19"/>
          <p:cNvSpPr txBox="1">
            <a:spLocks noGrp="1"/>
          </p:cNvSpPr>
          <p:nvPr>
            <p:ph type="subTitle" idx="2"/>
          </p:nvPr>
        </p:nvSpPr>
        <p:spPr>
          <a:xfrm>
            <a:off x="6368675" y="3321975"/>
            <a:ext cx="2318400" cy="1216200"/>
          </a:xfrm>
          <a:prstGeom prst="rect">
            <a:avLst/>
          </a:prstGeom>
        </p:spPr>
        <p:txBody>
          <a:bodyPr spcFirstLastPara="1" wrap="square" lIns="91425" tIns="91425" rIns="91425" bIns="91425" anchor="t" anchorCtr="0">
            <a:normAutofit/>
          </a:bodyPr>
          <a:lstStyle>
            <a:lvl1pPr lvl="0" rt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5" name="Google Shape;115;p19"/>
          <p:cNvSpPr txBox="1">
            <a:spLocks noGrp="1"/>
          </p:cNvSpPr>
          <p:nvPr>
            <p:ph type="subTitle" idx="3"/>
          </p:nvPr>
        </p:nvSpPr>
        <p:spPr>
          <a:xfrm>
            <a:off x="470725" y="1394975"/>
            <a:ext cx="2318400" cy="12162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116" name="Google Shape;116;p19"/>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117" name="Google Shape;117;p19"/>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800"/>
              <a:buNone/>
              <a:defRPr>
                <a:latin typeface="Lato Light"/>
                <a:ea typeface="Lato Light"/>
                <a:cs typeface="Lato Light"/>
                <a:sym typeface="Lato Light"/>
              </a:defRPr>
            </a:lvl2pPr>
            <a:lvl3pPr lvl="2" rtl="0">
              <a:spcBef>
                <a:spcPts val="0"/>
              </a:spcBef>
              <a:spcAft>
                <a:spcPts val="0"/>
              </a:spcAft>
              <a:buSzPts val="2800"/>
              <a:buNone/>
              <a:defRPr>
                <a:latin typeface="Lato Light"/>
                <a:ea typeface="Lato Light"/>
                <a:cs typeface="Lato Light"/>
                <a:sym typeface="Lato Light"/>
              </a:defRPr>
            </a:lvl3pPr>
            <a:lvl4pPr lvl="3" rtl="0">
              <a:spcBef>
                <a:spcPts val="0"/>
              </a:spcBef>
              <a:spcAft>
                <a:spcPts val="0"/>
              </a:spcAft>
              <a:buSzPts val="2800"/>
              <a:buNone/>
              <a:defRPr>
                <a:latin typeface="Lato Light"/>
                <a:ea typeface="Lato Light"/>
                <a:cs typeface="Lato Light"/>
                <a:sym typeface="Lato Light"/>
              </a:defRPr>
            </a:lvl4pPr>
            <a:lvl5pPr lvl="4" rtl="0">
              <a:spcBef>
                <a:spcPts val="0"/>
              </a:spcBef>
              <a:spcAft>
                <a:spcPts val="0"/>
              </a:spcAft>
              <a:buSzPts val="2800"/>
              <a:buNone/>
              <a:defRPr>
                <a:latin typeface="Lato Light"/>
                <a:ea typeface="Lato Light"/>
                <a:cs typeface="Lato Light"/>
                <a:sym typeface="Lato Light"/>
              </a:defRPr>
            </a:lvl5pPr>
            <a:lvl6pPr lvl="5" rtl="0">
              <a:spcBef>
                <a:spcPts val="0"/>
              </a:spcBef>
              <a:spcAft>
                <a:spcPts val="0"/>
              </a:spcAft>
              <a:buSzPts val="2800"/>
              <a:buNone/>
              <a:defRPr>
                <a:latin typeface="Lato Light"/>
                <a:ea typeface="Lato Light"/>
                <a:cs typeface="Lato Light"/>
                <a:sym typeface="Lato Light"/>
              </a:defRPr>
            </a:lvl6pPr>
            <a:lvl7pPr lvl="6" rtl="0">
              <a:spcBef>
                <a:spcPts val="0"/>
              </a:spcBef>
              <a:spcAft>
                <a:spcPts val="0"/>
              </a:spcAft>
              <a:buSzPts val="2800"/>
              <a:buNone/>
              <a:defRPr>
                <a:latin typeface="Lato Light"/>
                <a:ea typeface="Lato Light"/>
                <a:cs typeface="Lato Light"/>
                <a:sym typeface="Lato Light"/>
              </a:defRPr>
            </a:lvl7pPr>
            <a:lvl8pPr lvl="7" rtl="0">
              <a:spcBef>
                <a:spcPts val="0"/>
              </a:spcBef>
              <a:spcAft>
                <a:spcPts val="0"/>
              </a:spcAft>
              <a:buSzPts val="2800"/>
              <a:buNone/>
              <a:defRPr>
                <a:latin typeface="Lato Light"/>
                <a:ea typeface="Lato Light"/>
                <a:cs typeface="Lato Light"/>
                <a:sym typeface="Lato Light"/>
              </a:defRPr>
            </a:lvl8pPr>
            <a:lvl9pPr lvl="8" rtl="0">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A_Outro_1">
  <p:cSld name="TITLE_1_1_1_1">
    <p:spTree>
      <p:nvGrpSpPr>
        <p:cNvPr id="1" name="Shape 118"/>
        <p:cNvGrpSpPr/>
        <p:nvPr/>
      </p:nvGrpSpPr>
      <p:grpSpPr>
        <a:xfrm>
          <a:off x="0" y="0"/>
          <a:ext cx="0" cy="0"/>
          <a:chOff x="0" y="0"/>
          <a:chExt cx="0" cy="0"/>
        </a:xfrm>
      </p:grpSpPr>
      <p:sp>
        <p:nvSpPr>
          <p:cNvPr id="119" name="Google Shape;11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20" name="Google Shape;120;p20"/>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spAutoFit/>
          </a:bodyPr>
          <a:lstStyle>
            <a:lvl1pPr lvl="0" algn="ctr" rtl="0">
              <a:spcBef>
                <a:spcPts val="0"/>
              </a:spcBef>
              <a:spcAft>
                <a:spcPts val="0"/>
              </a:spcAft>
              <a:buSzPts val="2800"/>
              <a:buNone/>
              <a:defRPr/>
            </a:lvl1pPr>
            <a:lvl2pPr lvl="1" algn="ctr" rtl="0">
              <a:spcBef>
                <a:spcPts val="0"/>
              </a:spcBef>
              <a:spcAft>
                <a:spcPts val="0"/>
              </a:spcAft>
              <a:buSzPts val="2800"/>
              <a:buNone/>
              <a:defRPr>
                <a:latin typeface="Poppins"/>
                <a:ea typeface="Poppins"/>
                <a:cs typeface="Poppins"/>
                <a:sym typeface="Poppins"/>
              </a:defRPr>
            </a:lvl2pPr>
            <a:lvl3pPr lvl="2" algn="ctr" rtl="0">
              <a:spcBef>
                <a:spcPts val="0"/>
              </a:spcBef>
              <a:spcAft>
                <a:spcPts val="0"/>
              </a:spcAft>
              <a:buSzPts val="2800"/>
              <a:buNone/>
              <a:defRPr>
                <a:latin typeface="Poppins"/>
                <a:ea typeface="Poppins"/>
                <a:cs typeface="Poppins"/>
                <a:sym typeface="Poppins"/>
              </a:defRPr>
            </a:lvl3pPr>
            <a:lvl4pPr lvl="3" algn="ctr" rtl="0">
              <a:spcBef>
                <a:spcPts val="0"/>
              </a:spcBef>
              <a:spcAft>
                <a:spcPts val="0"/>
              </a:spcAft>
              <a:buSzPts val="2800"/>
              <a:buNone/>
              <a:defRPr>
                <a:latin typeface="Poppins"/>
                <a:ea typeface="Poppins"/>
                <a:cs typeface="Poppins"/>
                <a:sym typeface="Poppins"/>
              </a:defRPr>
            </a:lvl4pPr>
            <a:lvl5pPr lvl="4" algn="ctr" rtl="0">
              <a:spcBef>
                <a:spcPts val="0"/>
              </a:spcBef>
              <a:spcAft>
                <a:spcPts val="0"/>
              </a:spcAft>
              <a:buSzPts val="2800"/>
              <a:buNone/>
              <a:defRPr>
                <a:latin typeface="Poppins"/>
                <a:ea typeface="Poppins"/>
                <a:cs typeface="Poppins"/>
                <a:sym typeface="Poppins"/>
              </a:defRPr>
            </a:lvl5pPr>
            <a:lvl6pPr lvl="5" algn="ctr" rtl="0">
              <a:spcBef>
                <a:spcPts val="0"/>
              </a:spcBef>
              <a:spcAft>
                <a:spcPts val="0"/>
              </a:spcAft>
              <a:buSzPts val="2800"/>
              <a:buNone/>
              <a:defRPr>
                <a:latin typeface="Poppins"/>
                <a:ea typeface="Poppins"/>
                <a:cs typeface="Poppins"/>
                <a:sym typeface="Poppins"/>
              </a:defRPr>
            </a:lvl6pPr>
            <a:lvl7pPr lvl="6" algn="ctr" rtl="0">
              <a:spcBef>
                <a:spcPts val="0"/>
              </a:spcBef>
              <a:spcAft>
                <a:spcPts val="0"/>
              </a:spcAft>
              <a:buSzPts val="2800"/>
              <a:buNone/>
              <a:defRPr>
                <a:latin typeface="Poppins"/>
                <a:ea typeface="Poppins"/>
                <a:cs typeface="Poppins"/>
                <a:sym typeface="Poppins"/>
              </a:defRPr>
            </a:lvl7pPr>
            <a:lvl8pPr lvl="7" algn="ctr" rtl="0">
              <a:spcBef>
                <a:spcPts val="0"/>
              </a:spcBef>
              <a:spcAft>
                <a:spcPts val="0"/>
              </a:spcAft>
              <a:buSzPts val="2800"/>
              <a:buNone/>
              <a:defRPr>
                <a:latin typeface="Poppins"/>
                <a:ea typeface="Poppins"/>
                <a:cs typeface="Poppins"/>
                <a:sym typeface="Poppins"/>
              </a:defRPr>
            </a:lvl8pPr>
            <a:lvl9pPr lvl="8" algn="ctr" rtl="0">
              <a:spcBef>
                <a:spcPts val="0"/>
              </a:spcBef>
              <a:spcAft>
                <a:spcPts val="0"/>
              </a:spcAft>
              <a:buSzPts val="2800"/>
              <a:buNone/>
              <a:defRPr>
                <a:latin typeface="Poppins"/>
                <a:ea typeface="Poppins"/>
                <a:cs typeface="Poppins"/>
                <a:sym typeface="Poppins"/>
              </a:defRPr>
            </a:lvl9pPr>
          </a:lstStyle>
          <a:p>
            <a:endParaRPr/>
          </a:p>
        </p:txBody>
      </p:sp>
      <p:pic>
        <p:nvPicPr>
          <p:cNvPr id="121" name="Google Shape;121;p20"/>
          <p:cNvPicPr preferRelativeResize="0"/>
          <p:nvPr/>
        </p:nvPicPr>
        <p:blipFill>
          <a:blip r:embed="rId2">
            <a:alphaModFix/>
          </a:blip>
          <a:stretch>
            <a:fillRect/>
          </a:stretch>
        </p:blipFill>
        <p:spPr>
          <a:xfrm>
            <a:off x="4054825" y="1117275"/>
            <a:ext cx="590075" cy="59007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Content">
  <p:cSld name="Title and Content">
    <p:bg>
      <p:bgPr>
        <a:solidFill>
          <a:schemeClr val="lt1"/>
        </a:solidFill>
        <a:effectLst/>
      </p:bgPr>
    </p:bg>
    <p:spTree>
      <p:nvGrpSpPr>
        <p:cNvPr id="1" name="Shape 122"/>
        <p:cNvGrpSpPr/>
        <p:nvPr/>
      </p:nvGrpSpPr>
      <p:grpSpPr>
        <a:xfrm>
          <a:off x="0" y="0"/>
          <a:ext cx="0" cy="0"/>
          <a:chOff x="0" y="0"/>
          <a:chExt cx="0" cy="0"/>
        </a:xfrm>
      </p:grpSpPr>
      <p:sp>
        <p:nvSpPr>
          <p:cNvPr id="123" name="Google Shape;123;p21"/>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Char char="●"/>
              <a:defRPr/>
            </a:lvl1pPr>
            <a:lvl2pPr lvl="1" algn="l" rtl="0">
              <a:lnSpc>
                <a:spcPct val="100000"/>
              </a:lnSpc>
              <a:spcBef>
                <a:spcPts val="0"/>
              </a:spcBef>
              <a:spcAft>
                <a:spcPts val="0"/>
              </a:spcAft>
              <a:buClr>
                <a:schemeClr val="dk1"/>
              </a:buClr>
              <a:buSzPts val="1400"/>
              <a:buChar char="○"/>
              <a:defRPr/>
            </a:lvl2pPr>
            <a:lvl3pPr lvl="2" algn="l" rtl="0">
              <a:lnSpc>
                <a:spcPct val="100000"/>
              </a:lnSpc>
              <a:spcBef>
                <a:spcPts val="0"/>
              </a:spcBef>
              <a:spcAft>
                <a:spcPts val="0"/>
              </a:spcAft>
              <a:buClr>
                <a:schemeClr val="dk1"/>
              </a:buClr>
              <a:buSzPts val="1400"/>
              <a:buChar char="■"/>
              <a:defRPr/>
            </a:lvl3pPr>
            <a:lvl4pPr lvl="3" algn="l" rtl="0">
              <a:lnSpc>
                <a:spcPct val="100000"/>
              </a:lnSpc>
              <a:spcBef>
                <a:spcPts val="0"/>
              </a:spcBef>
              <a:spcAft>
                <a:spcPts val="0"/>
              </a:spcAft>
              <a:buClr>
                <a:schemeClr val="dk1"/>
              </a:buClr>
              <a:buSzPts val="1400"/>
              <a:buChar char="●"/>
              <a:defRPr/>
            </a:lvl4pPr>
            <a:lvl5pPr lvl="4" algn="l" rtl="0">
              <a:lnSpc>
                <a:spcPct val="100000"/>
              </a:lnSpc>
              <a:spcBef>
                <a:spcPts val="0"/>
              </a:spcBef>
              <a:spcAft>
                <a:spcPts val="0"/>
              </a:spcAft>
              <a:buClr>
                <a:schemeClr val="dk1"/>
              </a:buClr>
              <a:buSzPts val="1400"/>
              <a:buChar char="○"/>
              <a:defRPr/>
            </a:lvl5pPr>
            <a:lvl6pPr lvl="5" algn="l" rtl="0">
              <a:lnSpc>
                <a:spcPct val="100000"/>
              </a:lnSpc>
              <a:spcBef>
                <a:spcPts val="0"/>
              </a:spcBef>
              <a:spcAft>
                <a:spcPts val="0"/>
              </a:spcAft>
              <a:buClr>
                <a:schemeClr val="dk1"/>
              </a:buClr>
              <a:buSzPts val="1400"/>
              <a:buChar char="■"/>
              <a:defRPr/>
            </a:lvl6pPr>
            <a:lvl7pPr lvl="6" algn="l" rtl="0">
              <a:lnSpc>
                <a:spcPct val="100000"/>
              </a:lnSpc>
              <a:spcBef>
                <a:spcPts val="0"/>
              </a:spcBef>
              <a:spcAft>
                <a:spcPts val="0"/>
              </a:spcAft>
              <a:buClr>
                <a:schemeClr val="dk1"/>
              </a:buClr>
              <a:buSzPts val="1400"/>
              <a:buChar char="●"/>
              <a:defRPr/>
            </a:lvl7pPr>
            <a:lvl8pPr lvl="7" algn="l" rtl="0">
              <a:lnSpc>
                <a:spcPct val="100000"/>
              </a:lnSpc>
              <a:spcBef>
                <a:spcPts val="0"/>
              </a:spcBef>
              <a:spcAft>
                <a:spcPts val="0"/>
              </a:spcAft>
              <a:buClr>
                <a:schemeClr val="dk1"/>
              </a:buClr>
              <a:buSzPts val="1400"/>
              <a:buChar char="○"/>
              <a:defRPr/>
            </a:lvl8pPr>
            <a:lvl9pPr lvl="8" algn="l" rtl="0">
              <a:lnSpc>
                <a:spcPct val="100000"/>
              </a:lnSpc>
              <a:spcBef>
                <a:spcPts val="0"/>
              </a:spcBef>
              <a:spcAft>
                <a:spcPts val="0"/>
              </a:spcAft>
              <a:buClr>
                <a:schemeClr val="dk1"/>
              </a:buClr>
              <a:buSzPts val="1400"/>
              <a:buChar char="■"/>
              <a:defRPr/>
            </a:lvl9pPr>
          </a:lstStyle>
          <a:p>
            <a:endParaRPr/>
          </a:p>
        </p:txBody>
      </p:sp>
      <p:sp>
        <p:nvSpPr>
          <p:cNvPr id="124" name="Google Shape;124;p21"/>
          <p:cNvSpPr txBox="1">
            <a:spLocks noGrp="1"/>
          </p:cNvSpPr>
          <p:nvPr>
            <p:ph type="ftr" idx="11"/>
          </p:nvPr>
        </p:nvSpPr>
        <p:spPr>
          <a:xfrm>
            <a:off x="3028950" y="4767263"/>
            <a:ext cx="3312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Char char="●"/>
              <a:defRPr/>
            </a:lvl1pPr>
            <a:lvl2pPr lvl="1" algn="l" rtl="0">
              <a:lnSpc>
                <a:spcPct val="100000"/>
              </a:lnSpc>
              <a:spcBef>
                <a:spcPts val="0"/>
              </a:spcBef>
              <a:spcAft>
                <a:spcPts val="0"/>
              </a:spcAft>
              <a:buClr>
                <a:schemeClr val="dk1"/>
              </a:buClr>
              <a:buSzPts val="1400"/>
              <a:buChar char="○"/>
              <a:defRPr/>
            </a:lvl2pPr>
            <a:lvl3pPr lvl="2" algn="l" rtl="0">
              <a:lnSpc>
                <a:spcPct val="100000"/>
              </a:lnSpc>
              <a:spcBef>
                <a:spcPts val="0"/>
              </a:spcBef>
              <a:spcAft>
                <a:spcPts val="0"/>
              </a:spcAft>
              <a:buClr>
                <a:schemeClr val="dk1"/>
              </a:buClr>
              <a:buSzPts val="1400"/>
              <a:buChar char="■"/>
              <a:defRPr/>
            </a:lvl3pPr>
            <a:lvl4pPr lvl="3" algn="l" rtl="0">
              <a:lnSpc>
                <a:spcPct val="100000"/>
              </a:lnSpc>
              <a:spcBef>
                <a:spcPts val="0"/>
              </a:spcBef>
              <a:spcAft>
                <a:spcPts val="0"/>
              </a:spcAft>
              <a:buClr>
                <a:schemeClr val="dk1"/>
              </a:buClr>
              <a:buSzPts val="1400"/>
              <a:buChar char="●"/>
              <a:defRPr/>
            </a:lvl4pPr>
            <a:lvl5pPr lvl="4" algn="l" rtl="0">
              <a:lnSpc>
                <a:spcPct val="100000"/>
              </a:lnSpc>
              <a:spcBef>
                <a:spcPts val="0"/>
              </a:spcBef>
              <a:spcAft>
                <a:spcPts val="0"/>
              </a:spcAft>
              <a:buClr>
                <a:schemeClr val="dk1"/>
              </a:buClr>
              <a:buSzPts val="1400"/>
              <a:buChar char="○"/>
              <a:defRPr/>
            </a:lvl5pPr>
            <a:lvl6pPr lvl="5" algn="l" rtl="0">
              <a:lnSpc>
                <a:spcPct val="100000"/>
              </a:lnSpc>
              <a:spcBef>
                <a:spcPts val="0"/>
              </a:spcBef>
              <a:spcAft>
                <a:spcPts val="0"/>
              </a:spcAft>
              <a:buClr>
                <a:schemeClr val="dk1"/>
              </a:buClr>
              <a:buSzPts val="1400"/>
              <a:buChar char="■"/>
              <a:defRPr/>
            </a:lvl6pPr>
            <a:lvl7pPr lvl="6" algn="l" rtl="0">
              <a:lnSpc>
                <a:spcPct val="100000"/>
              </a:lnSpc>
              <a:spcBef>
                <a:spcPts val="0"/>
              </a:spcBef>
              <a:spcAft>
                <a:spcPts val="0"/>
              </a:spcAft>
              <a:buClr>
                <a:schemeClr val="dk1"/>
              </a:buClr>
              <a:buSzPts val="1400"/>
              <a:buChar char="●"/>
              <a:defRPr/>
            </a:lvl7pPr>
            <a:lvl8pPr lvl="7" algn="l" rtl="0">
              <a:lnSpc>
                <a:spcPct val="100000"/>
              </a:lnSpc>
              <a:spcBef>
                <a:spcPts val="0"/>
              </a:spcBef>
              <a:spcAft>
                <a:spcPts val="0"/>
              </a:spcAft>
              <a:buClr>
                <a:schemeClr val="dk1"/>
              </a:buClr>
              <a:buSzPts val="1400"/>
              <a:buChar char="○"/>
              <a:defRPr/>
            </a:lvl8pPr>
            <a:lvl9pPr lvl="8" algn="l" rtl="0">
              <a:lnSpc>
                <a:spcPct val="100000"/>
              </a:lnSpc>
              <a:spcBef>
                <a:spcPts val="0"/>
              </a:spcBef>
              <a:spcAft>
                <a:spcPts val="0"/>
              </a:spcAft>
              <a:buClr>
                <a:schemeClr val="dk1"/>
              </a:buClr>
              <a:buSzPts val="1400"/>
              <a:buChar char="■"/>
              <a:defRPr/>
            </a:lvl9pPr>
          </a:lstStyle>
          <a:p>
            <a:r>
              <a:rPr lang="en-GB"/>
              <a:t>Nutan College of Engineering and Research</a:t>
            </a:r>
            <a:endParaRPr/>
          </a:p>
        </p:txBody>
      </p:sp>
      <p:sp>
        <p:nvSpPr>
          <p:cNvPr id="125" name="Google Shape;125;p21"/>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rm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ontent">
  <p:cSld name="Title and Content">
    <p:bg>
      <p:bgPr>
        <a:solidFill>
          <a:schemeClr val="lt1"/>
        </a:solidFill>
        <a:effectLst/>
      </p:bgPr>
    </p:bg>
    <p:spTree>
      <p:nvGrpSpPr>
        <p:cNvPr id="1" name="Shape 131"/>
        <p:cNvGrpSpPr/>
        <p:nvPr/>
      </p:nvGrpSpPr>
      <p:grpSpPr>
        <a:xfrm>
          <a:off x="0" y="0"/>
          <a:ext cx="0" cy="0"/>
          <a:chOff x="0" y="0"/>
          <a:chExt cx="0" cy="0"/>
        </a:xfrm>
      </p:grpSpPr>
      <p:sp>
        <p:nvSpPr>
          <p:cNvPr id="132" name="Google Shape;132;p23"/>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133" name="Google Shape;133;p23"/>
          <p:cNvSpPr txBox="1">
            <a:spLocks noGrp="1"/>
          </p:cNvSpPr>
          <p:nvPr>
            <p:ph type="ftr" idx="11"/>
          </p:nvPr>
        </p:nvSpPr>
        <p:spPr>
          <a:xfrm>
            <a:off x="3028950" y="4767263"/>
            <a:ext cx="3312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134" name="Google Shape;134;p23"/>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135"/>
        <p:cNvGrpSpPr/>
        <p:nvPr/>
      </p:nvGrpSpPr>
      <p:grpSpPr>
        <a:xfrm>
          <a:off x="0" y="0"/>
          <a:ext cx="0" cy="0"/>
          <a:chOff x="0" y="0"/>
          <a:chExt cx="0" cy="0"/>
        </a:xfrm>
      </p:grpSpPr>
      <p:sp>
        <p:nvSpPr>
          <p:cNvPr id="136" name="Google Shape;136;p24"/>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Autofit/>
          </a:bodyPr>
          <a:lstStyle>
            <a:lvl1pPr marR="0" lvl="0" algn="ctr" rtl="0">
              <a:lnSpc>
                <a:spcPct val="90000"/>
              </a:lnSpc>
              <a:spcBef>
                <a:spcPts val="0"/>
              </a:spcBef>
              <a:spcAft>
                <a:spcPts val="0"/>
              </a:spcAft>
              <a:buSzPts val="1100"/>
              <a:buNone/>
              <a:defRPr sz="45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137" name="Google Shape;137;p24"/>
          <p:cNvSpPr txBox="1">
            <a:spLocks noGrp="1"/>
          </p:cNvSpPr>
          <p:nvPr>
            <p:ph type="subTitle" idx="1"/>
          </p:nvPr>
        </p:nvSpPr>
        <p:spPr>
          <a:xfrm>
            <a:off x="1143000" y="2701529"/>
            <a:ext cx="6858000" cy="1241700"/>
          </a:xfrm>
          <a:prstGeom prst="rect">
            <a:avLst/>
          </a:prstGeom>
          <a:noFill/>
          <a:ln>
            <a:noFill/>
          </a:ln>
        </p:spPr>
        <p:txBody>
          <a:bodyPr spcFirstLastPara="1" wrap="square" lIns="68575" tIns="34275" rIns="68575" bIns="34275" anchor="t" anchorCtr="0">
            <a:noAutofit/>
          </a:bodyPr>
          <a:lstStyle>
            <a:lvl1pPr marR="0" lvl="0" algn="ctr" rtl="0">
              <a:lnSpc>
                <a:spcPct val="90000"/>
              </a:lnSpc>
              <a:spcBef>
                <a:spcPts val="8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1pPr>
            <a:lvl2pPr marR="0" lvl="1" algn="ctr"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2pPr>
            <a:lvl3pPr marR="0" lvl="2" algn="ctr" rtl="0">
              <a:lnSpc>
                <a:spcPct val="90000"/>
              </a:lnSpc>
              <a:spcBef>
                <a:spcPts val="4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3pPr>
            <a:lvl4pPr marR="0" lvl="3"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4pPr>
            <a:lvl5pPr marR="0" lvl="4"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5pPr>
            <a:lvl6pPr marR="0" lvl="5"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6pPr>
            <a:lvl7pPr marR="0" lvl="6"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7pPr>
            <a:lvl8pPr marR="0" lvl="7"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8pPr>
            <a:lvl9pPr marR="0" lvl="8"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138" name="Google Shape;138;p24"/>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139" name="Google Shape;139;p24"/>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140" name="Google Shape;140;p24"/>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41"/>
        <p:cNvGrpSpPr/>
        <p:nvPr/>
      </p:nvGrpSpPr>
      <p:grpSpPr>
        <a:xfrm>
          <a:off x="0" y="0"/>
          <a:ext cx="0" cy="0"/>
          <a:chOff x="0" y="0"/>
          <a:chExt cx="0" cy="0"/>
        </a:xfrm>
      </p:grpSpPr>
      <p:sp>
        <p:nvSpPr>
          <p:cNvPr id="142" name="Google Shape;142;p25"/>
          <p:cNvSpPr txBox="1">
            <a:spLocks noGrp="1"/>
          </p:cNvSpPr>
          <p:nvPr>
            <p:ph type="title"/>
          </p:nvPr>
        </p:nvSpPr>
        <p:spPr>
          <a:xfrm>
            <a:off x="623888" y="1282303"/>
            <a:ext cx="7886700" cy="21396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SzPts val="1100"/>
              <a:buNone/>
              <a:defRPr sz="45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143" name="Google Shape;143;p25"/>
          <p:cNvSpPr txBox="1">
            <a:spLocks noGrp="1"/>
          </p:cNvSpPr>
          <p:nvPr>
            <p:ph type="body" idx="1"/>
          </p:nvPr>
        </p:nvSpPr>
        <p:spPr>
          <a:xfrm>
            <a:off x="623888" y="3442097"/>
            <a:ext cx="7886700" cy="11250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8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400"/>
              </a:spcBef>
              <a:spcAft>
                <a:spcPts val="0"/>
              </a:spcAft>
              <a:buClr>
                <a:srgbClr val="888888"/>
              </a:buClr>
              <a:buSzPts val="1500"/>
              <a:buFont typeface="Arial"/>
              <a:buNone/>
              <a:defRPr sz="15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40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9pPr>
          </a:lstStyle>
          <a:p>
            <a:endParaRPr/>
          </a:p>
        </p:txBody>
      </p:sp>
      <p:sp>
        <p:nvSpPr>
          <p:cNvPr id="144" name="Google Shape;144;p25"/>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145" name="Google Shape;145;p25"/>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146" name="Google Shape;146;p25"/>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wo Content" type="twoObj">
  <p:cSld name="TWO_OBJECTS">
    <p:bg>
      <p:bgPr>
        <a:solidFill>
          <a:schemeClr val="lt1"/>
        </a:solidFill>
        <a:effectLst/>
      </p:bgPr>
    </p:bg>
    <p:spTree>
      <p:nvGrpSpPr>
        <p:cNvPr id="1" name="Shape 147"/>
        <p:cNvGrpSpPr/>
        <p:nvPr/>
      </p:nvGrpSpPr>
      <p:grpSpPr>
        <a:xfrm>
          <a:off x="0" y="0"/>
          <a:ext cx="0" cy="0"/>
          <a:chOff x="0" y="0"/>
          <a:chExt cx="0" cy="0"/>
        </a:xfrm>
      </p:grpSpPr>
      <p:sp>
        <p:nvSpPr>
          <p:cNvPr id="148" name="Google Shape;148;p26"/>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149" name="Google Shape;149;p26"/>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50" name="Google Shape;150;p26"/>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51" name="Google Shape;151;p26"/>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152" name="Google Shape;152;p26"/>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153" name="Google Shape;153;p26"/>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bg>
      <p:bgPr>
        <a:solidFill>
          <a:schemeClr val="lt1"/>
        </a:solidFill>
        <a:effectLst/>
      </p:bgPr>
    </p:bg>
    <p:spTree>
      <p:nvGrpSpPr>
        <p:cNvPr id="1" name="Shape 154"/>
        <p:cNvGrpSpPr/>
        <p:nvPr/>
      </p:nvGrpSpPr>
      <p:grpSpPr>
        <a:xfrm>
          <a:off x="0" y="0"/>
          <a:ext cx="0" cy="0"/>
          <a:chOff x="0" y="0"/>
          <a:chExt cx="0" cy="0"/>
        </a:xfrm>
      </p:grpSpPr>
      <p:sp>
        <p:nvSpPr>
          <p:cNvPr id="155" name="Google Shape;155;p27"/>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156" name="Google Shape;156;p27"/>
          <p:cNvSpPr txBox="1">
            <a:spLocks noGrp="1"/>
          </p:cNvSpPr>
          <p:nvPr>
            <p:ph type="body" idx="1"/>
          </p:nvPr>
        </p:nvSpPr>
        <p:spPr>
          <a:xfrm>
            <a:off x="629841" y="1260872"/>
            <a:ext cx="3868200" cy="618000"/>
          </a:xfrm>
          <a:prstGeom prst="rect">
            <a:avLst/>
          </a:prstGeom>
          <a:noFill/>
          <a:ln>
            <a:noFill/>
          </a:ln>
        </p:spPr>
        <p:txBody>
          <a:bodyPr spcFirstLastPara="1" wrap="square" lIns="68575" tIns="34275" rIns="68575" bIns="34275" anchor="b" anchorCtr="0">
            <a:noAutofit/>
          </a:bodyPr>
          <a:lstStyle>
            <a:lvl1pPr marL="457200" marR="0" lvl="0" indent="-228600" algn="l" rtl="0">
              <a:lnSpc>
                <a:spcPct val="90000"/>
              </a:lnSpc>
              <a:spcBef>
                <a:spcPts val="8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400"/>
              </a:spcBef>
              <a:spcAft>
                <a:spcPts val="0"/>
              </a:spcAft>
              <a:buClr>
                <a:schemeClr val="dk1"/>
              </a:buClr>
              <a:buSzPts val="1500"/>
              <a:buFont typeface="Arial"/>
              <a:buNone/>
              <a:defRPr sz="15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400"/>
              </a:spcBef>
              <a:spcAft>
                <a:spcPts val="0"/>
              </a:spcAft>
              <a:buClr>
                <a:schemeClr val="dk1"/>
              </a:buClr>
              <a:buSzPts val="1400"/>
              <a:buFont typeface="Arial"/>
              <a:buNone/>
              <a:defRPr sz="14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9pPr>
          </a:lstStyle>
          <a:p>
            <a:endParaRPr/>
          </a:p>
        </p:txBody>
      </p:sp>
      <p:sp>
        <p:nvSpPr>
          <p:cNvPr id="157" name="Google Shape;157;p27"/>
          <p:cNvSpPr txBox="1">
            <a:spLocks noGrp="1"/>
          </p:cNvSpPr>
          <p:nvPr>
            <p:ph type="body" idx="2"/>
          </p:nvPr>
        </p:nvSpPr>
        <p:spPr>
          <a:xfrm>
            <a:off x="629841" y="1878806"/>
            <a:ext cx="3868200" cy="27633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58" name="Google Shape;158;p27"/>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noAutofit/>
          </a:bodyPr>
          <a:lstStyle>
            <a:lvl1pPr marL="457200" marR="0" lvl="0" indent="-228600" algn="l" rtl="0">
              <a:lnSpc>
                <a:spcPct val="90000"/>
              </a:lnSpc>
              <a:spcBef>
                <a:spcPts val="8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400"/>
              </a:spcBef>
              <a:spcAft>
                <a:spcPts val="0"/>
              </a:spcAft>
              <a:buClr>
                <a:schemeClr val="dk1"/>
              </a:buClr>
              <a:buSzPts val="1500"/>
              <a:buFont typeface="Arial"/>
              <a:buNone/>
              <a:defRPr sz="15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400"/>
              </a:spcBef>
              <a:spcAft>
                <a:spcPts val="0"/>
              </a:spcAft>
              <a:buClr>
                <a:schemeClr val="dk1"/>
              </a:buClr>
              <a:buSzPts val="1400"/>
              <a:buFont typeface="Arial"/>
              <a:buNone/>
              <a:defRPr sz="14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9pPr>
          </a:lstStyle>
          <a:p>
            <a:endParaRPr/>
          </a:p>
        </p:txBody>
      </p:sp>
      <p:sp>
        <p:nvSpPr>
          <p:cNvPr id="159" name="Google Shape;159;p27"/>
          <p:cNvSpPr txBox="1">
            <a:spLocks noGrp="1"/>
          </p:cNvSpPr>
          <p:nvPr>
            <p:ph type="body" idx="4"/>
          </p:nvPr>
        </p:nvSpPr>
        <p:spPr>
          <a:xfrm>
            <a:off x="4629150" y="1878806"/>
            <a:ext cx="3887400" cy="27633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60" name="Google Shape;160;p27"/>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161" name="Google Shape;161;p27"/>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162" name="Google Shape;162;p27"/>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163"/>
        <p:cNvGrpSpPr/>
        <p:nvPr/>
      </p:nvGrpSpPr>
      <p:grpSpPr>
        <a:xfrm>
          <a:off x="0" y="0"/>
          <a:ext cx="0" cy="0"/>
          <a:chOff x="0" y="0"/>
          <a:chExt cx="0" cy="0"/>
        </a:xfrm>
      </p:grpSpPr>
      <p:sp>
        <p:nvSpPr>
          <p:cNvPr id="164" name="Google Shape;164;p28"/>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165" name="Google Shape;165;p28"/>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166" name="Google Shape;166;p28"/>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167" name="Google Shape;167;p28"/>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68"/>
        <p:cNvGrpSpPr/>
        <p:nvPr/>
      </p:nvGrpSpPr>
      <p:grpSpPr>
        <a:xfrm>
          <a:off x="0" y="0"/>
          <a:ext cx="0" cy="0"/>
          <a:chOff x="0" y="0"/>
          <a:chExt cx="0" cy="0"/>
        </a:xfrm>
      </p:grpSpPr>
      <p:sp>
        <p:nvSpPr>
          <p:cNvPr id="169" name="Google Shape;169;p29"/>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170" name="Google Shape;170;p29"/>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171" name="Google Shape;171;p29"/>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bg>
      <p:bgPr>
        <a:solidFill>
          <a:schemeClr val="lt1"/>
        </a:solidFill>
        <a:effectLst/>
      </p:bgPr>
    </p:bg>
    <p:spTree>
      <p:nvGrpSpPr>
        <p:cNvPr id="1" name="Shape 172"/>
        <p:cNvGrpSpPr/>
        <p:nvPr/>
      </p:nvGrpSpPr>
      <p:grpSpPr>
        <a:xfrm>
          <a:off x="0" y="0"/>
          <a:ext cx="0" cy="0"/>
          <a:chOff x="0" y="0"/>
          <a:chExt cx="0" cy="0"/>
        </a:xfrm>
      </p:grpSpPr>
      <p:sp>
        <p:nvSpPr>
          <p:cNvPr id="173" name="Google Shape;173;p30"/>
          <p:cNvSpPr txBox="1">
            <a:spLocks noGrp="1"/>
          </p:cNvSpPr>
          <p:nvPr>
            <p:ph type="title"/>
          </p:nvPr>
        </p:nvSpPr>
        <p:spPr>
          <a:xfrm>
            <a:off x="629841" y="342900"/>
            <a:ext cx="2949300" cy="1200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SzPts val="1100"/>
              <a:buNone/>
              <a:defRPr sz="24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174" name="Google Shape;174;p30"/>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Autofit/>
          </a:bodyPr>
          <a:lstStyle>
            <a:lvl1pPr marL="457200" marR="0" lvl="0" indent="-381000" algn="l" rtl="0">
              <a:lnSpc>
                <a:spcPct val="90000"/>
              </a:lnSpc>
              <a:spcBef>
                <a:spcPts val="8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61950" algn="l" rtl="0">
              <a:lnSpc>
                <a:spcPct val="90000"/>
              </a:lnSpc>
              <a:spcBef>
                <a:spcPts val="4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4pPr>
            <a:lvl5pPr marL="2286000" marR="0" lvl="4"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5pPr>
            <a:lvl6pPr marL="2743200" marR="0" lvl="5"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L="3200400" marR="0" lvl="6"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L="3657600" marR="0" lvl="7"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L="4114800" marR="0" lvl="8"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175" name="Google Shape;175;p30"/>
          <p:cNvSpPr txBox="1">
            <a:spLocks noGrp="1"/>
          </p:cNvSpPr>
          <p:nvPr>
            <p:ph type="body" idx="2"/>
          </p:nvPr>
        </p:nvSpPr>
        <p:spPr>
          <a:xfrm>
            <a:off x="629841" y="1543050"/>
            <a:ext cx="2949300" cy="28587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8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400"/>
              </a:spcBef>
              <a:spcAft>
                <a:spcPts val="0"/>
              </a:spcAft>
              <a:buClr>
                <a:schemeClr val="dk1"/>
              </a:buClr>
              <a:buSzPts val="1100"/>
              <a:buFont typeface="Arial"/>
              <a:buNone/>
              <a:defRPr sz="11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40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9pPr>
          </a:lstStyle>
          <a:p>
            <a:endParaRPr/>
          </a:p>
        </p:txBody>
      </p:sp>
      <p:sp>
        <p:nvSpPr>
          <p:cNvPr id="176" name="Google Shape;176;p30"/>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177" name="Google Shape;177;p30"/>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178" name="Google Shape;178;p30"/>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bg>
      <p:bgPr>
        <a:solidFill>
          <a:schemeClr val="lt1"/>
        </a:solidFill>
        <a:effectLst/>
      </p:bgPr>
    </p:bg>
    <p:spTree>
      <p:nvGrpSpPr>
        <p:cNvPr id="1" name="Shape 179"/>
        <p:cNvGrpSpPr/>
        <p:nvPr/>
      </p:nvGrpSpPr>
      <p:grpSpPr>
        <a:xfrm>
          <a:off x="0" y="0"/>
          <a:ext cx="0" cy="0"/>
          <a:chOff x="0" y="0"/>
          <a:chExt cx="0" cy="0"/>
        </a:xfrm>
      </p:grpSpPr>
      <p:sp>
        <p:nvSpPr>
          <p:cNvPr id="180" name="Google Shape;180;p31"/>
          <p:cNvSpPr txBox="1">
            <a:spLocks noGrp="1"/>
          </p:cNvSpPr>
          <p:nvPr>
            <p:ph type="title"/>
          </p:nvPr>
        </p:nvSpPr>
        <p:spPr>
          <a:xfrm>
            <a:off x="629841" y="342900"/>
            <a:ext cx="2949300" cy="1200300"/>
          </a:xfrm>
          <a:prstGeom prst="rect">
            <a:avLst/>
          </a:prstGeom>
          <a:noFill/>
          <a:ln>
            <a:noFill/>
          </a:ln>
        </p:spPr>
        <p:txBody>
          <a:bodyPr spcFirstLastPara="1" wrap="square" lIns="68575" tIns="34275" rIns="68575" bIns="34275" anchor="b" anchorCtr="0">
            <a:noAutofit/>
          </a:bodyPr>
          <a:lstStyle>
            <a:lvl1pPr marR="0" lvl="0" algn="l" rtl="0">
              <a:lnSpc>
                <a:spcPct val="90000"/>
              </a:lnSpc>
              <a:spcBef>
                <a:spcPts val="0"/>
              </a:spcBef>
              <a:spcAft>
                <a:spcPts val="0"/>
              </a:spcAft>
              <a:buSzPts val="1100"/>
              <a:buNone/>
              <a:defRPr sz="24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181" name="Google Shape;181;p31"/>
          <p:cNvSpPr>
            <a:spLocks noGrp="1"/>
          </p:cNvSpPr>
          <p:nvPr>
            <p:ph type="pic" idx="2"/>
          </p:nvPr>
        </p:nvSpPr>
        <p:spPr>
          <a:xfrm>
            <a:off x="3887391" y="740569"/>
            <a:ext cx="4629300" cy="3655200"/>
          </a:xfrm>
          <a:prstGeom prst="rect">
            <a:avLst/>
          </a:prstGeom>
          <a:noFill/>
          <a:ln>
            <a:noFill/>
          </a:ln>
        </p:spPr>
      </p:sp>
      <p:sp>
        <p:nvSpPr>
          <p:cNvPr id="182" name="Google Shape;182;p31"/>
          <p:cNvSpPr txBox="1">
            <a:spLocks noGrp="1"/>
          </p:cNvSpPr>
          <p:nvPr>
            <p:ph type="body" idx="1"/>
          </p:nvPr>
        </p:nvSpPr>
        <p:spPr>
          <a:xfrm>
            <a:off x="629841" y="1543050"/>
            <a:ext cx="2949300" cy="2858700"/>
          </a:xfrm>
          <a:prstGeom prst="rect">
            <a:avLst/>
          </a:prstGeom>
          <a:noFill/>
          <a:ln>
            <a:noFill/>
          </a:ln>
        </p:spPr>
        <p:txBody>
          <a:bodyPr spcFirstLastPara="1" wrap="square" lIns="68575" tIns="34275" rIns="68575" bIns="34275" anchor="t" anchorCtr="0">
            <a:noAutofit/>
          </a:bodyPr>
          <a:lstStyle>
            <a:lvl1pPr marL="457200" marR="0" lvl="0" indent="-228600" algn="l" rtl="0">
              <a:lnSpc>
                <a:spcPct val="90000"/>
              </a:lnSpc>
              <a:spcBef>
                <a:spcPts val="8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400"/>
              </a:spcBef>
              <a:spcAft>
                <a:spcPts val="0"/>
              </a:spcAft>
              <a:buClr>
                <a:schemeClr val="dk1"/>
              </a:buClr>
              <a:buSzPts val="1100"/>
              <a:buFont typeface="Arial"/>
              <a:buNone/>
              <a:defRPr sz="11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40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9pPr>
          </a:lstStyle>
          <a:p>
            <a:endParaRPr/>
          </a:p>
        </p:txBody>
      </p:sp>
      <p:sp>
        <p:nvSpPr>
          <p:cNvPr id="183" name="Google Shape;183;p31"/>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184" name="Google Shape;184;p31"/>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185" name="Google Shape;185;p31"/>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bg>
      <p:bgPr>
        <a:solidFill>
          <a:schemeClr val="lt1"/>
        </a:solidFill>
        <a:effectLst/>
      </p:bgPr>
    </p:bg>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188" name="Google Shape;188;p32"/>
          <p:cNvSpPr txBox="1">
            <a:spLocks noGrp="1"/>
          </p:cNvSpPr>
          <p:nvPr>
            <p:ph type="body" idx="1"/>
          </p:nvPr>
        </p:nvSpPr>
        <p:spPr>
          <a:xfrm rot="5400000">
            <a:off x="2940300" y="-942431"/>
            <a:ext cx="3263400" cy="78867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89" name="Google Shape;189;p32"/>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190" name="Google Shape;190;p32"/>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191" name="Google Shape;191;p32"/>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bg>
      <p:bgPr>
        <a:solidFill>
          <a:schemeClr val="lt1"/>
        </a:solidFill>
        <a:effectLst/>
      </p:bgPr>
    </p:bg>
    <p:spTree>
      <p:nvGrpSpPr>
        <p:cNvPr id="1" name="Shape 192"/>
        <p:cNvGrpSpPr/>
        <p:nvPr/>
      </p:nvGrpSpPr>
      <p:grpSpPr>
        <a:xfrm>
          <a:off x="0" y="0"/>
          <a:ext cx="0" cy="0"/>
          <a:chOff x="0" y="0"/>
          <a:chExt cx="0" cy="0"/>
        </a:xfrm>
      </p:grpSpPr>
      <p:sp>
        <p:nvSpPr>
          <p:cNvPr id="193" name="Google Shape;193;p33"/>
          <p:cNvSpPr txBox="1">
            <a:spLocks noGrp="1"/>
          </p:cNvSpPr>
          <p:nvPr>
            <p:ph type="title"/>
          </p:nvPr>
        </p:nvSpPr>
        <p:spPr>
          <a:xfrm rot="5400000">
            <a:off x="5350050" y="1467544"/>
            <a:ext cx="4359000" cy="19716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194" name="Google Shape;194;p33"/>
          <p:cNvSpPr txBox="1">
            <a:spLocks noGrp="1"/>
          </p:cNvSpPr>
          <p:nvPr>
            <p:ph type="body" idx="1"/>
          </p:nvPr>
        </p:nvSpPr>
        <p:spPr>
          <a:xfrm rot="5400000">
            <a:off x="1349475" y="-447056"/>
            <a:ext cx="4359000" cy="58008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95" name="Google Shape;195;p33"/>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9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196" name="Google Shape;196;p33"/>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Font typeface="Calibri"/>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197" name="Google Shape;197;p33"/>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lvl="0" indent="0" algn="r" rtl="0">
              <a:lnSpc>
                <a:spcPct val="100000"/>
              </a:lnSpc>
              <a:spcBef>
                <a:spcPts val="0"/>
              </a:spcBef>
              <a:spcAft>
                <a:spcPts val="0"/>
              </a:spcAft>
              <a:buClr>
                <a:schemeClr val="dk1"/>
              </a:buClr>
              <a:buSzPts val="1100"/>
              <a:buFont typeface="Calibri"/>
              <a:buNone/>
              <a:defRPr/>
            </a:lvl1pPr>
            <a:lvl2pPr marL="0" lvl="1" indent="0" algn="r" rtl="0">
              <a:lnSpc>
                <a:spcPct val="100000"/>
              </a:lnSpc>
              <a:spcBef>
                <a:spcPts val="0"/>
              </a:spcBef>
              <a:spcAft>
                <a:spcPts val="0"/>
              </a:spcAft>
              <a:buClr>
                <a:schemeClr val="dk1"/>
              </a:buClr>
              <a:buSzPts val="1100"/>
              <a:buFont typeface="Calibri"/>
              <a:buNone/>
              <a:defRPr/>
            </a:lvl2pPr>
            <a:lvl3pPr marL="0" lvl="2" indent="0" algn="r" rtl="0">
              <a:lnSpc>
                <a:spcPct val="100000"/>
              </a:lnSpc>
              <a:spcBef>
                <a:spcPts val="0"/>
              </a:spcBef>
              <a:spcAft>
                <a:spcPts val="0"/>
              </a:spcAft>
              <a:buClr>
                <a:schemeClr val="dk1"/>
              </a:buClr>
              <a:buSzPts val="1100"/>
              <a:buFont typeface="Calibri"/>
              <a:buNone/>
              <a:defRPr/>
            </a:lvl3pPr>
            <a:lvl4pPr marL="0" lvl="3" indent="0" algn="r" rtl="0">
              <a:lnSpc>
                <a:spcPct val="100000"/>
              </a:lnSpc>
              <a:spcBef>
                <a:spcPts val="0"/>
              </a:spcBef>
              <a:spcAft>
                <a:spcPts val="0"/>
              </a:spcAft>
              <a:buClr>
                <a:schemeClr val="dk1"/>
              </a:buClr>
              <a:buSzPts val="1100"/>
              <a:buFont typeface="Calibri"/>
              <a:buNone/>
              <a:defRPr/>
            </a:lvl4pPr>
            <a:lvl5pPr marL="0" lvl="4" indent="0" algn="r" rtl="0">
              <a:lnSpc>
                <a:spcPct val="100000"/>
              </a:lnSpc>
              <a:spcBef>
                <a:spcPts val="0"/>
              </a:spcBef>
              <a:spcAft>
                <a:spcPts val="0"/>
              </a:spcAft>
              <a:buClr>
                <a:schemeClr val="dk1"/>
              </a:buClr>
              <a:buSzPts val="1100"/>
              <a:buFont typeface="Calibri"/>
              <a:buNone/>
              <a:defRPr/>
            </a:lvl5pPr>
            <a:lvl6pPr marL="0" lvl="5" indent="0" algn="r" rtl="0">
              <a:lnSpc>
                <a:spcPct val="100000"/>
              </a:lnSpc>
              <a:spcBef>
                <a:spcPts val="0"/>
              </a:spcBef>
              <a:spcAft>
                <a:spcPts val="0"/>
              </a:spcAft>
              <a:buClr>
                <a:schemeClr val="dk1"/>
              </a:buClr>
              <a:buSzPts val="1100"/>
              <a:buFont typeface="Calibri"/>
              <a:buNone/>
              <a:defRPr/>
            </a:lvl6pPr>
            <a:lvl7pPr marL="0" lvl="6" indent="0" algn="r" rtl="0">
              <a:lnSpc>
                <a:spcPct val="100000"/>
              </a:lnSpc>
              <a:spcBef>
                <a:spcPts val="0"/>
              </a:spcBef>
              <a:spcAft>
                <a:spcPts val="0"/>
              </a:spcAft>
              <a:buClr>
                <a:schemeClr val="dk1"/>
              </a:buClr>
              <a:buSzPts val="1100"/>
              <a:buFont typeface="Calibri"/>
              <a:buNone/>
              <a:defRPr/>
            </a:lvl7pPr>
            <a:lvl8pPr marL="0" lvl="7" indent="0" algn="r" rtl="0">
              <a:lnSpc>
                <a:spcPct val="100000"/>
              </a:lnSpc>
              <a:spcBef>
                <a:spcPts val="0"/>
              </a:spcBef>
              <a:spcAft>
                <a:spcPts val="0"/>
              </a:spcAft>
              <a:buClr>
                <a:schemeClr val="dk1"/>
              </a:buClr>
              <a:buSzPts val="1100"/>
              <a:buFont typeface="Calibri"/>
              <a:buNone/>
              <a:defRPr/>
            </a:lvl8pPr>
            <a:lvl9pPr marL="0" lvl="8" indent="0" algn="r" rtl="0">
              <a:lnSpc>
                <a:spcPct val="100000"/>
              </a:lnSpc>
              <a:spcBef>
                <a:spcPts val="0"/>
              </a:spcBef>
              <a:spcAft>
                <a:spcPts val="0"/>
              </a:spcAft>
              <a:buClr>
                <a:schemeClr val="dk1"/>
              </a:buClr>
              <a:buSzPts val="11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type="tx">
  <p:cSld name="TITLE_AND_BODY">
    <p:spTree>
      <p:nvGrpSpPr>
        <p:cNvPr id="1" name="Shape 198"/>
        <p:cNvGrpSpPr/>
        <p:nvPr/>
      </p:nvGrpSpPr>
      <p:grpSpPr>
        <a:xfrm>
          <a:off x="0" y="0"/>
          <a:ext cx="0" cy="0"/>
          <a:chOff x="0" y="0"/>
          <a:chExt cx="0" cy="0"/>
        </a:xfrm>
      </p:grpSpPr>
      <p:sp>
        <p:nvSpPr>
          <p:cNvPr id="199" name="Google Shape;199;p34"/>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200" name="Google Shape;200;p34"/>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201" name="Google Shape;201;p34"/>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Clr>
                <a:schemeClr val="dk1"/>
              </a:buClr>
              <a:buSzPts val="1400"/>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endParaRPr/>
          </a:p>
        </p:txBody>
      </p:sp>
      <p:sp>
        <p:nvSpPr>
          <p:cNvPr id="202" name="Google Shape;202;p34"/>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dk1"/>
              </a:buClr>
              <a:buSzPts val="1400"/>
              <a:buNone/>
              <a:defRPr/>
            </a:lvl1pPr>
            <a:lvl2pPr lvl="1" algn="l" rtl="0">
              <a:lnSpc>
                <a:spcPct val="100000"/>
              </a:lnSpc>
              <a:spcBef>
                <a:spcPts val="0"/>
              </a:spcBef>
              <a:spcAft>
                <a:spcPts val="0"/>
              </a:spcAft>
              <a:buClr>
                <a:schemeClr val="dk1"/>
              </a:buClr>
              <a:buSzPts val="1400"/>
              <a:buNone/>
              <a:defRPr/>
            </a:lvl2pPr>
            <a:lvl3pPr lvl="2" algn="l" rtl="0">
              <a:lnSpc>
                <a:spcPct val="100000"/>
              </a:lnSpc>
              <a:spcBef>
                <a:spcPts val="0"/>
              </a:spcBef>
              <a:spcAft>
                <a:spcPts val="0"/>
              </a:spcAft>
              <a:buClr>
                <a:schemeClr val="dk1"/>
              </a:buClr>
              <a:buSzPts val="1400"/>
              <a:buNone/>
              <a:defRPr/>
            </a:lvl3pPr>
            <a:lvl4pPr lvl="3" algn="l" rtl="0">
              <a:lnSpc>
                <a:spcPct val="100000"/>
              </a:lnSpc>
              <a:spcBef>
                <a:spcPts val="0"/>
              </a:spcBef>
              <a:spcAft>
                <a:spcPts val="0"/>
              </a:spcAft>
              <a:buClr>
                <a:schemeClr val="dk1"/>
              </a:buClr>
              <a:buSzPts val="1400"/>
              <a:buNone/>
              <a:defRPr/>
            </a:lvl4pPr>
            <a:lvl5pPr lvl="4" algn="l" rtl="0">
              <a:lnSpc>
                <a:spcPct val="100000"/>
              </a:lnSpc>
              <a:spcBef>
                <a:spcPts val="0"/>
              </a:spcBef>
              <a:spcAft>
                <a:spcPts val="0"/>
              </a:spcAft>
              <a:buClr>
                <a:schemeClr val="dk1"/>
              </a:buClr>
              <a:buSzPts val="1400"/>
              <a:buNone/>
              <a:defRPr/>
            </a:lvl5pPr>
            <a:lvl6pPr lvl="5" algn="l" rtl="0">
              <a:lnSpc>
                <a:spcPct val="100000"/>
              </a:lnSpc>
              <a:spcBef>
                <a:spcPts val="0"/>
              </a:spcBef>
              <a:spcAft>
                <a:spcPts val="0"/>
              </a:spcAft>
              <a:buClr>
                <a:schemeClr val="dk1"/>
              </a:buClr>
              <a:buSzPts val="1400"/>
              <a:buNone/>
              <a:defRPr/>
            </a:lvl6pPr>
            <a:lvl7pPr lvl="6" algn="l" rtl="0">
              <a:lnSpc>
                <a:spcPct val="100000"/>
              </a:lnSpc>
              <a:spcBef>
                <a:spcPts val="0"/>
              </a:spcBef>
              <a:spcAft>
                <a:spcPts val="0"/>
              </a:spcAft>
              <a:buClr>
                <a:schemeClr val="dk1"/>
              </a:buClr>
              <a:buSzPts val="1400"/>
              <a:buNone/>
              <a:defRPr/>
            </a:lvl7pPr>
            <a:lvl8pPr lvl="7" algn="l" rtl="0">
              <a:lnSpc>
                <a:spcPct val="100000"/>
              </a:lnSpc>
              <a:spcBef>
                <a:spcPts val="0"/>
              </a:spcBef>
              <a:spcAft>
                <a:spcPts val="0"/>
              </a:spcAft>
              <a:buClr>
                <a:schemeClr val="dk1"/>
              </a:buClr>
              <a:buSzPts val="1400"/>
              <a:buNone/>
              <a:defRPr/>
            </a:lvl8pPr>
            <a:lvl9pPr lvl="8" algn="l" rtl="0">
              <a:lnSpc>
                <a:spcPct val="100000"/>
              </a:lnSpc>
              <a:spcBef>
                <a:spcPts val="0"/>
              </a:spcBef>
              <a:spcAft>
                <a:spcPts val="0"/>
              </a:spcAft>
              <a:buClr>
                <a:schemeClr val="dk1"/>
              </a:buClr>
              <a:buSzPts val="1400"/>
              <a:buNone/>
              <a:defRPr/>
            </a:lvl9pPr>
          </a:lstStyle>
          <a:p>
            <a:r>
              <a:rPr lang="en-GB"/>
              <a:t>Nutan College of Engineering and Research</a:t>
            </a:r>
            <a:endParaRPr/>
          </a:p>
        </p:txBody>
      </p:sp>
      <p:sp>
        <p:nvSpPr>
          <p:cNvPr id="203" name="Google Shape;203;p34"/>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r>
              <a:rPr lang="en"/>
              <a:t>1</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theme" Target="../theme/theme2.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image" Target="../media/image5.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6"/>
        <p:cNvGrpSpPr/>
        <p:nvPr/>
      </p:nvGrpSpPr>
      <p:grpSpPr>
        <a:xfrm>
          <a:off x="0" y="0"/>
          <a:ext cx="0" cy="0"/>
          <a:chOff x="0" y="0"/>
          <a:chExt cx="0" cy="0"/>
        </a:xfrm>
      </p:grpSpPr>
      <p:sp>
        <p:nvSpPr>
          <p:cNvPr id="127" name="Google Shape;127;p22"/>
          <p:cNvSpPr txBox="1">
            <a:spLocks noGrp="1"/>
          </p:cNvSpPr>
          <p:nvPr>
            <p:ph type="dt" idx="10"/>
          </p:nvPr>
        </p:nvSpPr>
        <p:spPr>
          <a:xfrm>
            <a:off x="6286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chemeClr val="dk1"/>
              </a:buClr>
              <a:buSzPts val="900"/>
              <a:buFont typeface="Calibri"/>
              <a:buNone/>
              <a:defRPr sz="9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9pPr>
          </a:lstStyle>
          <a:p>
            <a:endParaRPr/>
          </a:p>
        </p:txBody>
      </p:sp>
      <p:sp>
        <p:nvSpPr>
          <p:cNvPr id="128" name="Google Shape;128;p22"/>
          <p:cNvSpPr txBox="1">
            <a:spLocks noGrp="1"/>
          </p:cNvSpPr>
          <p:nvPr>
            <p:ph type="ftr" idx="11"/>
          </p:nvPr>
        </p:nvSpPr>
        <p:spPr>
          <a:xfrm>
            <a:off x="3006329" y="4767263"/>
            <a:ext cx="3381300" cy="273900"/>
          </a:xfrm>
          <a:prstGeom prst="rect">
            <a:avLst/>
          </a:prstGeom>
          <a:solidFill>
            <a:schemeClr val="lt1"/>
          </a:solid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400" b="0" i="0" u="none" strike="noStrike" cap="none">
                <a:solidFill>
                  <a:schemeClr val="dk1"/>
                </a:solidFill>
                <a:latin typeface="Calibri"/>
                <a:ea typeface="Calibri"/>
                <a:cs typeface="Calibri"/>
                <a:sym typeface="Calibri"/>
              </a:defRPr>
            </a:lvl9pPr>
          </a:lstStyle>
          <a:p>
            <a:r>
              <a:rPr lang="en-GB"/>
              <a:t>Nutan College of Engineering and Research</a:t>
            </a:r>
            <a:endParaRPr/>
          </a:p>
        </p:txBody>
      </p:sp>
      <p:sp>
        <p:nvSpPr>
          <p:cNvPr id="129" name="Google Shape;129;p22"/>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chemeClr val="dk1"/>
              </a:buClr>
              <a:buSzPts val="1100"/>
              <a:buFont typeface="Calibri"/>
              <a:buNone/>
              <a:defRPr sz="11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r>
              <a:rPr lang="en"/>
              <a:t>1</a:t>
            </a:r>
            <a:endParaRPr/>
          </a:p>
        </p:txBody>
      </p:sp>
      <p:pic>
        <p:nvPicPr>
          <p:cNvPr id="130" name="Google Shape;130;p22"/>
          <p:cNvPicPr preferRelativeResize="0"/>
          <p:nvPr/>
        </p:nvPicPr>
        <p:blipFill rotWithShape="1">
          <a:blip r:embed="rId14">
            <a:alphaModFix/>
          </a:blip>
          <a:srcRect/>
          <a:stretch/>
        </p:blipFill>
        <p:spPr>
          <a:xfrm>
            <a:off x="8356997" y="107156"/>
            <a:ext cx="640556" cy="581025"/>
          </a:xfrm>
          <a:prstGeom prst="rect">
            <a:avLst/>
          </a:prstGeom>
          <a:solidFill>
            <a:srgbClr val="FFFFFF"/>
          </a:solidFill>
          <a:ln>
            <a:noFill/>
          </a:ln>
        </p:spPr>
      </p:pic>
    </p:spTree>
  </p:cSld>
  <p:clrMap bg1="lt1" tx1="dk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7.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14.xml"/><Relationship Id="rId5" Type="http://schemas.openxmlformats.org/officeDocument/2006/relationships/image" Target="../media/image7.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0.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20.xml"/><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0.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4.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5"/>
          <p:cNvSpPr txBox="1">
            <a:spLocks noGrp="1"/>
          </p:cNvSpPr>
          <p:nvPr>
            <p:ph type="ctrTitle"/>
          </p:nvPr>
        </p:nvSpPr>
        <p:spPr>
          <a:xfrm>
            <a:off x="1143000" y="440531"/>
            <a:ext cx="6858000" cy="849000"/>
          </a:xfrm>
          <a:prstGeom prst="rect">
            <a:avLst/>
          </a:prstGeom>
          <a:noFill/>
          <a:ln>
            <a:noFill/>
          </a:ln>
        </p:spPr>
        <p:txBody>
          <a:bodyPr spcFirstLastPara="1" wrap="square" lIns="68575" tIns="34275" rIns="68575" bIns="34275" anchor="b" anchorCtr="0">
            <a:normAutofit/>
          </a:bodyPr>
          <a:lstStyle/>
          <a:p>
            <a:pPr marL="0" lvl="0" indent="0" algn="ctr" rtl="0">
              <a:lnSpc>
                <a:spcPct val="90000"/>
              </a:lnSpc>
              <a:spcBef>
                <a:spcPts val="0"/>
              </a:spcBef>
              <a:spcAft>
                <a:spcPts val="0"/>
              </a:spcAft>
              <a:buNone/>
            </a:pPr>
            <a:r>
              <a:rPr lang="en" sz="1200" b="1" dirty="0">
                <a:latin typeface="Arial Black" panose="020B0A04020102020204" pitchFamily="34" charset="0"/>
                <a:ea typeface="Algerian"/>
                <a:cs typeface="Algerian"/>
                <a:sym typeface="Algerian"/>
              </a:rPr>
              <a:t>A </a:t>
            </a:r>
            <a:br>
              <a:rPr lang="en" sz="1200" b="1" dirty="0">
                <a:latin typeface="Arial Black" panose="020B0A04020102020204" pitchFamily="34" charset="0"/>
                <a:ea typeface="Algerian"/>
                <a:cs typeface="Algerian"/>
                <a:sym typeface="Algerian"/>
              </a:rPr>
            </a:br>
            <a:r>
              <a:rPr lang="en" sz="1200" b="1" dirty="0">
                <a:latin typeface="Arial Black" panose="020B0A04020102020204" pitchFamily="34" charset="0"/>
                <a:ea typeface="Algerian"/>
                <a:cs typeface="Algerian"/>
                <a:sym typeface="Algerian"/>
              </a:rPr>
              <a:t>Project on </a:t>
            </a:r>
            <a:br>
              <a:rPr lang="en" sz="3000" b="1" dirty="0">
                <a:latin typeface="Arial Black" panose="020B0A04020102020204" pitchFamily="34" charset="0"/>
                <a:ea typeface="Algerian"/>
                <a:cs typeface="Algerian"/>
                <a:sym typeface="Algerian"/>
              </a:rPr>
            </a:br>
            <a:r>
              <a:rPr lang="en" sz="3000" b="1" dirty="0">
                <a:latin typeface="Algerian" panose="04020705040A02060702" pitchFamily="82" charset="0"/>
                <a:ea typeface="Algerian"/>
                <a:cs typeface="Algerian"/>
                <a:sym typeface="Algerian"/>
              </a:rPr>
              <a:t>VIRTUAL ASSISTANT FOR COLLEGE</a:t>
            </a:r>
            <a:endParaRPr sz="3000" b="1" dirty="0">
              <a:latin typeface="Algerian" panose="04020705040A02060702" pitchFamily="82" charset="0"/>
              <a:ea typeface="Algerian"/>
              <a:cs typeface="Algerian"/>
              <a:sym typeface="Algerian"/>
            </a:endParaRPr>
          </a:p>
        </p:txBody>
      </p:sp>
      <p:sp>
        <p:nvSpPr>
          <p:cNvPr id="209" name="Google Shape;209;p35"/>
          <p:cNvSpPr txBox="1">
            <a:spLocks noGrp="1"/>
          </p:cNvSpPr>
          <p:nvPr>
            <p:ph type="subTitle" idx="1"/>
          </p:nvPr>
        </p:nvSpPr>
        <p:spPr>
          <a:xfrm>
            <a:off x="1143000" y="1587103"/>
            <a:ext cx="6858000" cy="2829000"/>
          </a:xfrm>
          <a:prstGeom prst="rect">
            <a:avLst/>
          </a:prstGeom>
          <a:noFill/>
          <a:ln>
            <a:noFill/>
          </a:ln>
        </p:spPr>
        <p:txBody>
          <a:bodyPr spcFirstLastPara="1" wrap="square" lIns="68575" tIns="34275" rIns="68575" bIns="34275" anchor="t" anchorCtr="0">
            <a:normAutofit fontScale="40000" lnSpcReduction="20000"/>
          </a:bodyPr>
          <a:lstStyle/>
          <a:p>
            <a:pPr marL="0" lvl="0" indent="0" algn="ctr" rtl="0">
              <a:lnSpc>
                <a:spcPct val="90000"/>
              </a:lnSpc>
              <a:spcBef>
                <a:spcPts val="0"/>
              </a:spcBef>
              <a:spcAft>
                <a:spcPts val="0"/>
              </a:spcAft>
              <a:buClr>
                <a:schemeClr val="dk1"/>
              </a:buClr>
              <a:buSzPct val="29922"/>
              <a:buNone/>
            </a:pPr>
            <a:r>
              <a:rPr lang="en" sz="4010" b="1" i="1" dirty="0">
                <a:latin typeface="Calibri"/>
                <a:ea typeface="Calibri"/>
                <a:cs typeface="Calibri"/>
                <a:sym typeface="Calibri"/>
              </a:rPr>
              <a:t>Under the Guidance </a:t>
            </a:r>
            <a:endParaRPr sz="4010" b="1" i="1" dirty="0">
              <a:latin typeface="Calibri"/>
              <a:ea typeface="Calibri"/>
              <a:cs typeface="Calibri"/>
              <a:sym typeface="Calibri"/>
            </a:endParaRPr>
          </a:p>
          <a:p>
            <a:pPr marL="0" lvl="0" indent="0" algn="ctr" rtl="0">
              <a:lnSpc>
                <a:spcPct val="90000"/>
              </a:lnSpc>
              <a:spcBef>
                <a:spcPts val="800"/>
              </a:spcBef>
              <a:spcAft>
                <a:spcPts val="0"/>
              </a:spcAft>
              <a:buClr>
                <a:schemeClr val="dk1"/>
              </a:buClr>
              <a:buSzPct val="29922"/>
              <a:buNone/>
            </a:pPr>
            <a:r>
              <a:rPr lang="en" sz="4010" b="1" i="1" dirty="0">
                <a:latin typeface="Calibri"/>
                <a:ea typeface="Calibri"/>
                <a:cs typeface="Calibri"/>
                <a:sym typeface="Calibri"/>
              </a:rPr>
              <a:t>of</a:t>
            </a:r>
            <a:endParaRPr sz="4010" b="1" i="1" dirty="0">
              <a:latin typeface="Calibri"/>
              <a:ea typeface="Calibri"/>
              <a:cs typeface="Calibri"/>
              <a:sym typeface="Calibri"/>
            </a:endParaRPr>
          </a:p>
          <a:p>
            <a:pPr marL="0" lvl="0" indent="0" algn="ctr" rtl="0">
              <a:lnSpc>
                <a:spcPct val="90000"/>
              </a:lnSpc>
              <a:spcBef>
                <a:spcPts val="800"/>
              </a:spcBef>
              <a:spcAft>
                <a:spcPts val="0"/>
              </a:spcAft>
              <a:buClr>
                <a:schemeClr val="dk1"/>
              </a:buClr>
              <a:buSzPct val="39246"/>
              <a:buNone/>
            </a:pPr>
            <a:r>
              <a:rPr lang="en" sz="4586" b="1" i="1" dirty="0">
                <a:latin typeface="Calibri"/>
                <a:ea typeface="Calibri"/>
                <a:cs typeface="Calibri"/>
                <a:sym typeface="Calibri"/>
              </a:rPr>
              <a:t>Prof. Seema. Mahalungkar</a:t>
            </a:r>
            <a:endParaRPr sz="4586" b="1" i="1" dirty="0">
              <a:latin typeface="Calibri"/>
              <a:ea typeface="Calibri"/>
              <a:cs typeface="Calibri"/>
              <a:sym typeface="Calibri"/>
            </a:endParaRPr>
          </a:p>
          <a:p>
            <a:pPr marL="0" lvl="0" indent="0" algn="r" rtl="0">
              <a:lnSpc>
                <a:spcPct val="90000"/>
              </a:lnSpc>
              <a:spcBef>
                <a:spcPts val="800"/>
              </a:spcBef>
              <a:spcAft>
                <a:spcPts val="0"/>
              </a:spcAft>
              <a:buClr>
                <a:schemeClr val="dk1"/>
              </a:buClr>
              <a:buSzPct val="40181"/>
              <a:buNone/>
            </a:pPr>
            <a:endParaRPr sz="2986" b="1" i="1" dirty="0">
              <a:latin typeface="Calibri"/>
              <a:ea typeface="Calibri"/>
              <a:cs typeface="Calibri"/>
              <a:sym typeface="Calibri"/>
            </a:endParaRPr>
          </a:p>
          <a:p>
            <a:pPr marL="0" lvl="0" indent="0" algn="just" rtl="0">
              <a:lnSpc>
                <a:spcPct val="90000"/>
              </a:lnSpc>
              <a:spcBef>
                <a:spcPts val="800"/>
              </a:spcBef>
              <a:spcAft>
                <a:spcPts val="0"/>
              </a:spcAft>
              <a:buClr>
                <a:schemeClr val="dk1"/>
              </a:buClr>
              <a:buSzPct val="27562"/>
              <a:buNone/>
            </a:pPr>
            <a:r>
              <a:rPr lang="en" sz="4353" b="1" i="1" dirty="0">
                <a:latin typeface="Calibri"/>
                <a:ea typeface="Calibri"/>
                <a:cs typeface="Calibri"/>
                <a:sym typeface="Calibri"/>
              </a:rPr>
              <a:t>1) Amey Sameer Alate-A-2064191242007 </a:t>
            </a:r>
            <a:endParaRPr sz="4353" b="1" i="1" dirty="0">
              <a:latin typeface="Calibri"/>
              <a:ea typeface="Calibri"/>
              <a:cs typeface="Calibri"/>
              <a:sym typeface="Calibri"/>
            </a:endParaRPr>
          </a:p>
          <a:p>
            <a:pPr marL="0" lvl="0" indent="0" algn="just" rtl="0">
              <a:lnSpc>
                <a:spcPct val="90000"/>
              </a:lnSpc>
              <a:spcBef>
                <a:spcPts val="800"/>
              </a:spcBef>
              <a:spcAft>
                <a:spcPts val="0"/>
              </a:spcAft>
              <a:buClr>
                <a:schemeClr val="dk1"/>
              </a:buClr>
              <a:buSzPct val="27562"/>
              <a:buNone/>
            </a:pPr>
            <a:r>
              <a:rPr lang="en" sz="4353" b="1" i="1" dirty="0">
                <a:latin typeface="Calibri"/>
                <a:ea typeface="Calibri"/>
                <a:cs typeface="Calibri"/>
                <a:sym typeface="Calibri"/>
              </a:rPr>
              <a:t>2) Lakshay Khokhar-A-2064191242032 </a:t>
            </a:r>
            <a:endParaRPr sz="4353" b="1" i="1" dirty="0">
              <a:latin typeface="Calibri"/>
              <a:ea typeface="Calibri"/>
              <a:cs typeface="Calibri"/>
              <a:sym typeface="Calibri"/>
            </a:endParaRPr>
          </a:p>
          <a:p>
            <a:pPr marL="0" lvl="0" indent="0" algn="just" rtl="0">
              <a:lnSpc>
                <a:spcPct val="90000"/>
              </a:lnSpc>
              <a:spcBef>
                <a:spcPts val="800"/>
              </a:spcBef>
              <a:spcAft>
                <a:spcPts val="0"/>
              </a:spcAft>
              <a:buClr>
                <a:schemeClr val="dk1"/>
              </a:buClr>
              <a:buSzPct val="27562"/>
              <a:buNone/>
            </a:pPr>
            <a:r>
              <a:rPr lang="en" sz="4353" b="1" i="1" dirty="0">
                <a:latin typeface="Calibri"/>
                <a:ea typeface="Calibri"/>
                <a:cs typeface="Calibri"/>
                <a:sym typeface="Calibri"/>
              </a:rPr>
              <a:t>3) Rohit Rajendra Barate-A-2064191242054 </a:t>
            </a:r>
            <a:endParaRPr sz="4353" b="1" i="1" dirty="0">
              <a:latin typeface="Calibri"/>
              <a:ea typeface="Calibri"/>
              <a:cs typeface="Calibri"/>
              <a:sym typeface="Calibri"/>
            </a:endParaRPr>
          </a:p>
          <a:p>
            <a:pPr marL="0" lvl="0" indent="0" algn="just" rtl="0">
              <a:lnSpc>
                <a:spcPct val="90000"/>
              </a:lnSpc>
              <a:spcBef>
                <a:spcPts val="800"/>
              </a:spcBef>
              <a:spcAft>
                <a:spcPts val="0"/>
              </a:spcAft>
              <a:buClr>
                <a:schemeClr val="dk1"/>
              </a:buClr>
              <a:buSzPct val="27562"/>
              <a:buNone/>
            </a:pPr>
            <a:r>
              <a:rPr lang="en" sz="4353" b="1" i="1" dirty="0">
                <a:latin typeface="Calibri"/>
                <a:ea typeface="Calibri"/>
                <a:cs typeface="Calibri"/>
                <a:sym typeface="Calibri"/>
              </a:rPr>
              <a:t>4) Rushikesh Jagdevrao Bhumkar-A-2064191242057</a:t>
            </a:r>
            <a:endParaRPr sz="4353" b="1" i="1" dirty="0">
              <a:latin typeface="Calibri"/>
              <a:ea typeface="Calibri"/>
              <a:cs typeface="Calibri"/>
              <a:sym typeface="Calibri"/>
            </a:endParaRPr>
          </a:p>
          <a:p>
            <a:pPr marL="0" lvl="0" indent="0" algn="r" rtl="0">
              <a:lnSpc>
                <a:spcPct val="90000"/>
              </a:lnSpc>
              <a:spcBef>
                <a:spcPts val="800"/>
              </a:spcBef>
              <a:spcAft>
                <a:spcPts val="0"/>
              </a:spcAft>
              <a:buClr>
                <a:schemeClr val="dk1"/>
              </a:buClr>
              <a:buSzPct val="64285"/>
              <a:buNone/>
            </a:pPr>
            <a:r>
              <a:rPr lang="en" dirty="0">
                <a:latin typeface="Calibri"/>
                <a:ea typeface="Calibri"/>
                <a:cs typeface="Calibri"/>
                <a:sym typeface="Calibri"/>
              </a:rPr>
              <a:t> </a:t>
            </a:r>
            <a:endParaRPr dirty="0">
              <a:latin typeface="Calibri"/>
              <a:ea typeface="Calibri"/>
              <a:cs typeface="Calibri"/>
              <a:sym typeface="Calibri"/>
            </a:endParaRPr>
          </a:p>
          <a:p>
            <a:pPr marL="0" lvl="0" indent="0" algn="r" rtl="0">
              <a:lnSpc>
                <a:spcPct val="90000"/>
              </a:lnSpc>
              <a:spcBef>
                <a:spcPts val="800"/>
              </a:spcBef>
              <a:spcAft>
                <a:spcPts val="0"/>
              </a:spcAft>
              <a:buClr>
                <a:schemeClr val="dk1"/>
              </a:buClr>
              <a:buSzPct val="64285"/>
              <a:buNone/>
            </a:pPr>
            <a:r>
              <a:rPr lang="en" dirty="0">
                <a:latin typeface="Calibri"/>
                <a:ea typeface="Calibri"/>
                <a:cs typeface="Calibri"/>
                <a:sym typeface="Calibri"/>
              </a:rPr>
              <a:t> </a:t>
            </a:r>
            <a:endParaRPr dirty="0">
              <a:latin typeface="Calibri"/>
              <a:ea typeface="Calibri"/>
              <a:cs typeface="Calibri"/>
              <a:sym typeface="Calibri"/>
            </a:endParaRPr>
          </a:p>
          <a:p>
            <a:pPr marL="0" lvl="0" indent="0" algn="r" rtl="0">
              <a:lnSpc>
                <a:spcPct val="90000"/>
              </a:lnSpc>
              <a:spcBef>
                <a:spcPts val="800"/>
              </a:spcBef>
              <a:spcAft>
                <a:spcPts val="0"/>
              </a:spcAft>
              <a:buClr>
                <a:schemeClr val="dk1"/>
              </a:buClr>
              <a:buSzPct val="64285"/>
              <a:buNone/>
            </a:pPr>
            <a:r>
              <a:rPr lang="en" dirty="0">
                <a:latin typeface="Calibri"/>
                <a:ea typeface="Calibri"/>
                <a:cs typeface="Calibri"/>
                <a:sym typeface="Calibri"/>
              </a:rPr>
              <a:t> </a:t>
            </a:r>
            <a:endParaRPr dirty="0">
              <a:latin typeface="Calibri"/>
              <a:ea typeface="Calibri"/>
              <a:cs typeface="Calibri"/>
              <a:sym typeface="Calibri"/>
            </a:endParaRPr>
          </a:p>
          <a:p>
            <a:pPr marL="0" lvl="0" indent="0" algn="r" rtl="0">
              <a:lnSpc>
                <a:spcPct val="90000"/>
              </a:lnSpc>
              <a:spcBef>
                <a:spcPts val="800"/>
              </a:spcBef>
              <a:spcAft>
                <a:spcPts val="0"/>
              </a:spcAft>
              <a:buClr>
                <a:schemeClr val="dk1"/>
              </a:buClr>
              <a:buSzPct val="64285"/>
              <a:buNone/>
            </a:pPr>
            <a:endParaRPr dirty="0">
              <a:latin typeface="Calibri"/>
              <a:ea typeface="Calibri"/>
              <a:cs typeface="Calibri"/>
              <a:sym typeface="Calibri"/>
            </a:endParaRPr>
          </a:p>
        </p:txBody>
      </p:sp>
      <p:sp>
        <p:nvSpPr>
          <p:cNvPr id="210" name="Google Shape;210;p35"/>
          <p:cNvSpPr txBox="1">
            <a:spLocks noGrp="1"/>
          </p:cNvSpPr>
          <p:nvPr>
            <p:ph type="ftr" idx="11"/>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sp>
        <p:nvSpPr>
          <p:cNvPr id="211" name="Google Shape;211;p35"/>
          <p:cNvSpPr txBox="1">
            <a:spLocks noGrp="1"/>
          </p:cNvSpPr>
          <p:nvPr>
            <p:ph type="sldNum" idx="12"/>
          </p:nvPr>
        </p:nvSpPr>
        <p:spPr>
          <a:xfrm>
            <a:off x="8472458" y="4663217"/>
            <a:ext cx="548700" cy="393600"/>
          </a:xfrm>
          <a:prstGeom prst="rect">
            <a:avLst/>
          </a:prstGeom>
          <a:solidFill>
            <a:schemeClr val="lt1"/>
          </a:solid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en">
                <a:solidFill>
                  <a:schemeClr val="dk2"/>
                </a:solidFill>
              </a:rPr>
              <a:t>1</a:t>
            </a:fld>
            <a:endParaRPr>
              <a:solidFill>
                <a:schemeClr val="dk2"/>
              </a:solidFill>
            </a:endParaRPr>
          </a:p>
        </p:txBody>
      </p:sp>
      <p:pic>
        <p:nvPicPr>
          <p:cNvPr id="212" name="Google Shape;212;p35"/>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213" name="Google Shape;213;p35"/>
          <p:cNvPicPr preferRelativeResize="0"/>
          <p:nvPr/>
        </p:nvPicPr>
        <p:blipFill>
          <a:blip r:embed="rId4">
            <a:alphaModFix/>
          </a:blip>
          <a:stretch>
            <a:fillRect/>
          </a:stretch>
        </p:blipFill>
        <p:spPr>
          <a:xfrm>
            <a:off x="0" y="0"/>
            <a:ext cx="990599" cy="990599"/>
          </a:xfrm>
          <a:prstGeom prst="rect">
            <a:avLst/>
          </a:prstGeom>
          <a:noFill/>
          <a:ln>
            <a:noFill/>
          </a:ln>
        </p:spPr>
      </p:pic>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graphicFrame>
        <p:nvGraphicFramePr>
          <p:cNvPr id="299" name="Google Shape;299;p44"/>
          <p:cNvGraphicFramePr/>
          <p:nvPr>
            <p:extLst>
              <p:ext uri="{D42A27DB-BD31-4B8C-83A1-F6EECF244321}">
                <p14:modId xmlns:p14="http://schemas.microsoft.com/office/powerpoint/2010/main" val="1284209316"/>
              </p:ext>
            </p:extLst>
          </p:nvPr>
        </p:nvGraphicFramePr>
        <p:xfrm>
          <a:off x="0" y="0"/>
          <a:ext cx="9143999" cy="5713374"/>
        </p:xfrm>
        <a:graphic>
          <a:graphicData uri="http://schemas.openxmlformats.org/drawingml/2006/table">
            <a:tbl>
              <a:tblPr firstRow="1" bandRow="1">
                <a:noFill/>
                <a:tableStyleId>{DD18AFA3-7417-4594-8745-301BA23A018B}</a:tableStyleId>
              </a:tblPr>
              <a:tblGrid>
                <a:gridCol w="327546">
                  <a:extLst>
                    <a:ext uri="{9D8B030D-6E8A-4147-A177-3AD203B41FA5}">
                      <a16:colId xmlns:a16="http://schemas.microsoft.com/office/drawing/2014/main" val="20000"/>
                    </a:ext>
                  </a:extLst>
                </a:gridCol>
                <a:gridCol w="1219200">
                  <a:extLst>
                    <a:ext uri="{9D8B030D-6E8A-4147-A177-3AD203B41FA5}">
                      <a16:colId xmlns:a16="http://schemas.microsoft.com/office/drawing/2014/main" val="20001"/>
                    </a:ext>
                  </a:extLst>
                </a:gridCol>
                <a:gridCol w="1196454">
                  <a:extLst>
                    <a:ext uri="{9D8B030D-6E8A-4147-A177-3AD203B41FA5}">
                      <a16:colId xmlns:a16="http://schemas.microsoft.com/office/drawing/2014/main" val="20002"/>
                    </a:ext>
                  </a:extLst>
                </a:gridCol>
                <a:gridCol w="1114567">
                  <a:extLst>
                    <a:ext uri="{9D8B030D-6E8A-4147-A177-3AD203B41FA5}">
                      <a16:colId xmlns:a16="http://schemas.microsoft.com/office/drawing/2014/main" val="20003"/>
                    </a:ext>
                  </a:extLst>
                </a:gridCol>
                <a:gridCol w="823415">
                  <a:extLst>
                    <a:ext uri="{9D8B030D-6E8A-4147-A177-3AD203B41FA5}">
                      <a16:colId xmlns:a16="http://schemas.microsoft.com/office/drawing/2014/main" val="20004"/>
                    </a:ext>
                  </a:extLst>
                </a:gridCol>
                <a:gridCol w="664191">
                  <a:extLst>
                    <a:ext uri="{9D8B030D-6E8A-4147-A177-3AD203B41FA5}">
                      <a16:colId xmlns:a16="http://schemas.microsoft.com/office/drawing/2014/main" val="20005"/>
                    </a:ext>
                  </a:extLst>
                </a:gridCol>
                <a:gridCol w="1524000">
                  <a:extLst>
                    <a:ext uri="{9D8B030D-6E8A-4147-A177-3AD203B41FA5}">
                      <a16:colId xmlns:a16="http://schemas.microsoft.com/office/drawing/2014/main" val="20006"/>
                    </a:ext>
                  </a:extLst>
                </a:gridCol>
                <a:gridCol w="1169158">
                  <a:extLst>
                    <a:ext uri="{9D8B030D-6E8A-4147-A177-3AD203B41FA5}">
                      <a16:colId xmlns:a16="http://schemas.microsoft.com/office/drawing/2014/main" val="20007"/>
                    </a:ext>
                  </a:extLst>
                </a:gridCol>
                <a:gridCol w="1105468">
                  <a:extLst>
                    <a:ext uri="{9D8B030D-6E8A-4147-A177-3AD203B41FA5}">
                      <a16:colId xmlns:a16="http://schemas.microsoft.com/office/drawing/2014/main" val="20008"/>
                    </a:ext>
                  </a:extLst>
                </a:gridCol>
              </a:tblGrid>
              <a:tr h="645994">
                <a:tc>
                  <a:txBody>
                    <a:bodyPr/>
                    <a:lstStyle/>
                    <a:p>
                      <a:pPr marL="0" marR="0" lvl="0" indent="0" algn="l" rtl="0">
                        <a:spcBef>
                          <a:spcPts val="0"/>
                        </a:spcBef>
                        <a:spcAft>
                          <a:spcPts val="0"/>
                        </a:spcAft>
                        <a:buNone/>
                      </a:pPr>
                      <a:r>
                        <a:rPr lang="en" sz="1200" dirty="0"/>
                        <a:t>Sr NO</a:t>
                      </a:r>
                      <a:endParaRPr sz="1200" dirty="0"/>
                    </a:p>
                  </a:txBody>
                  <a:tcPr marL="68600" marR="68600" marT="34300" marB="34300"/>
                </a:tc>
                <a:tc>
                  <a:txBody>
                    <a:bodyPr/>
                    <a:lstStyle/>
                    <a:p>
                      <a:pPr marL="0" marR="0" lvl="0" indent="0" algn="l" rtl="0">
                        <a:spcBef>
                          <a:spcPts val="0"/>
                        </a:spcBef>
                        <a:spcAft>
                          <a:spcPts val="0"/>
                        </a:spcAft>
                        <a:buNone/>
                      </a:pPr>
                      <a:r>
                        <a:rPr lang="en" sz="1200" dirty="0"/>
                        <a:t>Paper Name ,  Year </a:t>
                      </a:r>
                      <a:endParaRPr sz="1200" dirty="0"/>
                    </a:p>
                  </a:txBody>
                  <a:tcPr marL="68600" marR="68600" marT="34300" marB="34300"/>
                </a:tc>
                <a:tc>
                  <a:txBody>
                    <a:bodyPr/>
                    <a:lstStyle/>
                    <a:p>
                      <a:pPr marL="0" marR="0" lvl="0" indent="0" algn="l" rtl="0">
                        <a:spcBef>
                          <a:spcPts val="0"/>
                        </a:spcBef>
                        <a:spcAft>
                          <a:spcPts val="0"/>
                        </a:spcAft>
                        <a:buNone/>
                      </a:pPr>
                      <a:r>
                        <a:rPr lang="en" sz="1200"/>
                        <a:t>Author Name</a:t>
                      </a:r>
                      <a:endParaRPr sz="1200"/>
                    </a:p>
                  </a:txBody>
                  <a:tcPr marL="68600" marR="68600" marT="34300" marB="34300"/>
                </a:tc>
                <a:tc>
                  <a:txBody>
                    <a:bodyPr/>
                    <a:lstStyle/>
                    <a:p>
                      <a:pPr marL="0" marR="0" lvl="0" indent="0" algn="l" rtl="0">
                        <a:spcBef>
                          <a:spcPts val="0"/>
                        </a:spcBef>
                        <a:spcAft>
                          <a:spcPts val="0"/>
                        </a:spcAft>
                        <a:buNone/>
                      </a:pPr>
                      <a:r>
                        <a:rPr lang="en" sz="1200"/>
                        <a:t>Methodology/ Algorithms/ Techniques/ </a:t>
                      </a:r>
                      <a:endParaRPr sz="1200"/>
                    </a:p>
                  </a:txBody>
                  <a:tcPr marL="68600" marR="68600" marT="34300" marB="34300"/>
                </a:tc>
                <a:tc>
                  <a:txBody>
                    <a:bodyPr/>
                    <a:lstStyle/>
                    <a:p>
                      <a:pPr marL="0" marR="0" lvl="0" indent="0" algn="l" rtl="0">
                        <a:spcBef>
                          <a:spcPts val="0"/>
                        </a:spcBef>
                        <a:spcAft>
                          <a:spcPts val="0"/>
                        </a:spcAft>
                        <a:buNone/>
                      </a:pPr>
                      <a:r>
                        <a:rPr lang="en" sz="1200" dirty="0"/>
                        <a:t>Datasets</a:t>
                      </a:r>
                      <a:endParaRPr sz="1200" dirty="0"/>
                    </a:p>
                  </a:txBody>
                  <a:tcPr marL="68600" marR="68600" marT="34300" marB="34300"/>
                </a:tc>
                <a:tc>
                  <a:txBody>
                    <a:bodyPr/>
                    <a:lstStyle/>
                    <a:p>
                      <a:pPr marL="0" marR="0" lvl="0" indent="0" algn="l" rtl="0">
                        <a:spcBef>
                          <a:spcPts val="0"/>
                        </a:spcBef>
                        <a:spcAft>
                          <a:spcPts val="0"/>
                        </a:spcAft>
                        <a:buNone/>
                      </a:pPr>
                      <a:r>
                        <a:rPr lang="en" sz="1200" dirty="0"/>
                        <a:t>Accuracy</a:t>
                      </a:r>
                      <a:endParaRPr sz="1200" dirty="0"/>
                    </a:p>
                  </a:txBody>
                  <a:tcPr marL="68600" marR="68600" marT="34300" marB="34300"/>
                </a:tc>
                <a:tc>
                  <a:txBody>
                    <a:bodyPr/>
                    <a:lstStyle/>
                    <a:p>
                      <a:pPr marL="0" marR="0" lvl="0" indent="0" algn="l" rtl="0">
                        <a:spcBef>
                          <a:spcPts val="0"/>
                        </a:spcBef>
                        <a:spcAft>
                          <a:spcPts val="0"/>
                        </a:spcAft>
                        <a:buNone/>
                      </a:pPr>
                      <a:r>
                        <a:rPr lang="en" sz="1200" dirty="0"/>
                        <a:t>Advantage</a:t>
                      </a:r>
                      <a:endParaRPr sz="1200" dirty="0"/>
                    </a:p>
                  </a:txBody>
                  <a:tcPr marL="68600" marR="68600" marT="34300" marB="34300"/>
                </a:tc>
                <a:tc>
                  <a:txBody>
                    <a:bodyPr/>
                    <a:lstStyle/>
                    <a:p>
                      <a:pPr marL="0" marR="0" lvl="0" indent="0" algn="l" rtl="0">
                        <a:spcBef>
                          <a:spcPts val="0"/>
                        </a:spcBef>
                        <a:spcAft>
                          <a:spcPts val="0"/>
                        </a:spcAft>
                        <a:buNone/>
                      </a:pPr>
                      <a:r>
                        <a:rPr lang="en" sz="1200"/>
                        <a:t>Disadvantage</a:t>
                      </a:r>
                      <a:endParaRPr sz="1200"/>
                    </a:p>
                  </a:txBody>
                  <a:tcPr marL="68600" marR="68600" marT="34300" marB="34300"/>
                </a:tc>
                <a:tc>
                  <a:txBody>
                    <a:bodyPr/>
                    <a:lstStyle/>
                    <a:p>
                      <a:pPr marL="0" marR="0" lvl="0" indent="0" algn="l" rtl="0">
                        <a:spcBef>
                          <a:spcPts val="0"/>
                        </a:spcBef>
                        <a:spcAft>
                          <a:spcPts val="0"/>
                        </a:spcAft>
                        <a:buNone/>
                      </a:pPr>
                      <a:r>
                        <a:rPr lang="en" sz="1200"/>
                        <a:t>Future scope</a:t>
                      </a:r>
                      <a:endParaRPr sz="1200"/>
                    </a:p>
                  </a:txBody>
                  <a:tcPr marL="68600" marR="68600" marT="34300" marB="34300"/>
                </a:tc>
                <a:extLst>
                  <a:ext uri="{0D108BD9-81ED-4DB2-BD59-A6C34878D82A}">
                    <a16:rowId xmlns:a16="http://schemas.microsoft.com/office/drawing/2014/main" val="10000"/>
                  </a:ext>
                </a:extLst>
              </a:tr>
              <a:tr h="132369">
                <a:tc>
                  <a:txBody>
                    <a:bodyPr/>
                    <a:lstStyle/>
                    <a:p>
                      <a:pPr marL="0" marR="0" lvl="0" indent="0" algn="l" rtl="0">
                        <a:spcBef>
                          <a:spcPts val="0"/>
                        </a:spcBef>
                        <a:spcAft>
                          <a:spcPts val="0"/>
                        </a:spcAft>
                        <a:buNone/>
                      </a:pPr>
                      <a:r>
                        <a:rPr lang="en-US" sz="1400" dirty="0"/>
                        <a:t>9</a:t>
                      </a:r>
                      <a:endParaRPr sz="1400" dirty="0"/>
                    </a:p>
                  </a:txBody>
                  <a:tcPr marL="68600" marR="68600" marT="34300" marB="34300"/>
                </a:tc>
                <a:tc>
                  <a:txBody>
                    <a:bodyPr/>
                    <a:lstStyle/>
                    <a:p>
                      <a:pPr marL="0" marR="0" lvl="0" indent="0" algn="l" rtl="0">
                        <a:spcBef>
                          <a:spcPts val="0"/>
                        </a:spcBef>
                        <a:spcAft>
                          <a:spcPts val="0"/>
                        </a:spcAft>
                        <a:buNone/>
                      </a:pPr>
                      <a:r>
                        <a:rPr lang="en-IN" sz="1100" dirty="0"/>
                        <a:t>Interactive Transport Enquiry with AI Chatbot </a:t>
                      </a:r>
                      <a:r>
                        <a:rPr lang="en-IN" sz="1100" b="1" dirty="0"/>
                        <a:t>(2020)</a:t>
                      </a:r>
                      <a:endParaRPr sz="1100" b="1" dirty="0"/>
                    </a:p>
                  </a:txBody>
                  <a:tcPr marL="68600" marR="68600" marT="34300" marB="34300"/>
                </a:tc>
                <a:tc>
                  <a:txBody>
                    <a:bodyPr/>
                    <a:lstStyle/>
                    <a:p>
                      <a:pPr marL="0" marR="0" lvl="0" indent="0" algn="ctr" rtl="0">
                        <a:spcBef>
                          <a:spcPts val="0"/>
                        </a:spcBef>
                        <a:spcAft>
                          <a:spcPts val="0"/>
                        </a:spcAft>
                        <a:buNone/>
                      </a:pPr>
                      <a:r>
                        <a:rPr lang="en-IN" sz="1100" b="1" dirty="0"/>
                        <a:t>Dharani M, </a:t>
                      </a:r>
                    </a:p>
                    <a:p>
                      <a:pPr marL="0" marR="0" lvl="0" indent="0" algn="ctr" rtl="0">
                        <a:spcBef>
                          <a:spcPts val="0"/>
                        </a:spcBef>
                        <a:spcAft>
                          <a:spcPts val="0"/>
                        </a:spcAft>
                        <a:buNone/>
                      </a:pPr>
                      <a:r>
                        <a:rPr lang="en-IN" sz="1100" b="1" dirty="0" err="1"/>
                        <a:t>Jyostna</a:t>
                      </a:r>
                      <a:r>
                        <a:rPr lang="en-IN" sz="1100" b="1" dirty="0"/>
                        <a:t> JVSL, </a:t>
                      </a:r>
                      <a:r>
                        <a:rPr lang="en-IN" sz="1100" b="1" dirty="0" err="1"/>
                        <a:t>Sucharitha</a:t>
                      </a:r>
                      <a:r>
                        <a:rPr lang="en-IN" sz="1100" b="1" dirty="0"/>
                        <a:t> E, </a:t>
                      </a:r>
                    </a:p>
                    <a:p>
                      <a:pPr marL="0" marR="0" lvl="0" indent="0" algn="ctr" rtl="0">
                        <a:spcBef>
                          <a:spcPts val="0"/>
                        </a:spcBef>
                        <a:spcAft>
                          <a:spcPts val="0"/>
                        </a:spcAft>
                        <a:buNone/>
                      </a:pPr>
                      <a:r>
                        <a:rPr lang="en-IN" sz="1100" b="1" dirty="0" err="1"/>
                        <a:t>Likitha</a:t>
                      </a:r>
                      <a:r>
                        <a:rPr lang="en-IN" sz="1100" b="1" dirty="0"/>
                        <a:t> R </a:t>
                      </a:r>
                      <a:endParaRPr sz="1100" b="1" dirty="0"/>
                    </a:p>
                  </a:txBody>
                  <a:tcPr marL="68600" marR="68600" marT="34300" marB="34300"/>
                </a:tc>
                <a:tc>
                  <a:txBody>
                    <a:bodyPr/>
                    <a:lstStyle/>
                    <a:p>
                      <a:pPr marL="0" marR="0" lvl="0" indent="0" algn="l" rtl="0">
                        <a:spcBef>
                          <a:spcPts val="0"/>
                        </a:spcBef>
                        <a:spcAft>
                          <a:spcPts val="0"/>
                        </a:spcAft>
                        <a:buNone/>
                      </a:pPr>
                      <a:r>
                        <a:rPr lang="en-IN" sz="1100" dirty="0"/>
                        <a:t>Recurrent Neural Network algorithm</a:t>
                      </a:r>
                      <a:endParaRPr sz="1100" dirty="0"/>
                    </a:p>
                  </a:txBody>
                  <a:tcPr marL="68600" marR="68600" marT="34300" marB="34300"/>
                </a:tc>
                <a:tc>
                  <a:txBody>
                    <a:bodyPr/>
                    <a:lstStyle/>
                    <a:p>
                      <a:pPr marL="0" marR="0" lvl="0" indent="0" algn="l" rtl="0">
                        <a:spcBef>
                          <a:spcPts val="0"/>
                        </a:spcBef>
                        <a:spcAft>
                          <a:spcPts val="0"/>
                        </a:spcAft>
                        <a:buNone/>
                      </a:pPr>
                      <a:r>
                        <a:rPr lang="en-US" sz="1100" dirty="0"/>
                        <a:t>Bus dataset is taken from city buses database</a:t>
                      </a:r>
                      <a:endParaRPr sz="1100" dirty="0"/>
                    </a:p>
                  </a:txBody>
                  <a:tcPr marL="68600" marR="68600" marT="34300" marB="34300"/>
                </a:tc>
                <a:tc>
                  <a:txBody>
                    <a:bodyPr/>
                    <a:lstStyle/>
                    <a:p>
                      <a:pPr marL="0" marR="0" lvl="0" indent="0" algn="l" rtl="0">
                        <a:spcBef>
                          <a:spcPts val="0"/>
                        </a:spcBef>
                        <a:spcAft>
                          <a:spcPts val="0"/>
                        </a:spcAft>
                        <a:buNone/>
                      </a:pPr>
                      <a:r>
                        <a:rPr lang="en-IN" sz="1100" dirty="0"/>
                        <a:t>95%</a:t>
                      </a:r>
                      <a:endParaRPr sz="1100" dirty="0"/>
                    </a:p>
                  </a:txBody>
                  <a:tcPr marL="68600" marR="68600" marT="34300" marB="34300"/>
                </a:tc>
                <a:tc>
                  <a:txBody>
                    <a:bodyPr/>
                    <a:lstStyle/>
                    <a:p>
                      <a:pPr marL="0" marR="0" lvl="0" indent="0" algn="l" rtl="0">
                        <a:spcBef>
                          <a:spcPts val="0"/>
                        </a:spcBef>
                        <a:spcAft>
                          <a:spcPts val="0"/>
                        </a:spcAft>
                        <a:buNone/>
                      </a:pPr>
                      <a:r>
                        <a:rPr lang="en-US" sz="1050" b="0" i="0" u="none" strike="noStrike" cap="none" dirty="0">
                          <a:solidFill>
                            <a:schemeClr val="dk1"/>
                          </a:solidFill>
                          <a:effectLst/>
                          <a:latin typeface="Calibri"/>
                          <a:ea typeface="Calibri"/>
                          <a:cs typeface="Calibri"/>
                          <a:sym typeface="Arial"/>
                        </a:rPr>
                        <a:t>conducting a thorough literature review for task coherence, and leveraging advanced technologies and algorithms for an efficient chatbot.</a:t>
                      </a:r>
                      <a:endParaRPr sz="900" dirty="0"/>
                    </a:p>
                  </a:txBody>
                  <a:tcPr marL="68600" marR="68600" marT="34300" marB="34300"/>
                </a:tc>
                <a:tc>
                  <a:txBody>
                    <a:bodyPr/>
                    <a:lstStyle/>
                    <a:p>
                      <a:pPr marL="0" marR="0" lvl="0" indent="0" algn="l" rtl="0">
                        <a:spcBef>
                          <a:spcPts val="0"/>
                        </a:spcBef>
                        <a:spcAft>
                          <a:spcPts val="0"/>
                        </a:spcAft>
                        <a:buNone/>
                      </a:pPr>
                      <a:r>
                        <a:rPr lang="en-IN" sz="1100" b="0" i="0" u="none" strike="noStrike" cap="none" dirty="0">
                          <a:solidFill>
                            <a:schemeClr val="dk1"/>
                          </a:solidFill>
                          <a:effectLst/>
                          <a:latin typeface="Calibri"/>
                          <a:ea typeface="Calibri"/>
                          <a:cs typeface="Calibri"/>
                          <a:sym typeface="Arial"/>
                        </a:rPr>
                        <a:t>Limited Understanding, Reduced Human Interaction, Maintenance and Updates</a:t>
                      </a:r>
                      <a:endParaRPr sz="1000" dirty="0"/>
                    </a:p>
                  </a:txBody>
                  <a:tcPr marL="68600" marR="68600" marT="34300" marB="34300"/>
                </a:tc>
                <a:tc>
                  <a:txBody>
                    <a:bodyPr/>
                    <a:lstStyle/>
                    <a:p>
                      <a:pPr marL="0" marR="0" lvl="0" indent="0" algn="l" rtl="0">
                        <a:spcBef>
                          <a:spcPts val="0"/>
                        </a:spcBef>
                        <a:spcAft>
                          <a:spcPts val="0"/>
                        </a:spcAft>
                        <a:buNone/>
                      </a:pPr>
                      <a:r>
                        <a:rPr lang="en-US" sz="1100" dirty="0"/>
                        <a:t>Enlarging it to web support,</a:t>
                      </a:r>
                      <a:r>
                        <a:rPr lang="en-IN" sz="1100" dirty="0"/>
                        <a:t> providing voice chat,</a:t>
                      </a:r>
                      <a:r>
                        <a:rPr lang="en-US" sz="1100" dirty="0"/>
                        <a:t> Initiate database and perpetuate users</a:t>
                      </a:r>
                      <a:endParaRPr sz="1100" dirty="0"/>
                    </a:p>
                  </a:txBody>
                  <a:tcPr marL="68600" marR="68600" marT="34300" marB="34300"/>
                </a:tc>
                <a:extLst>
                  <a:ext uri="{0D108BD9-81ED-4DB2-BD59-A6C34878D82A}">
                    <a16:rowId xmlns:a16="http://schemas.microsoft.com/office/drawing/2014/main" val="90550718"/>
                  </a:ext>
                </a:extLst>
              </a:tr>
              <a:tr h="0">
                <a:tc>
                  <a:txBody>
                    <a:bodyPr/>
                    <a:lstStyle/>
                    <a:p>
                      <a:pPr marL="0" marR="0" lvl="0" indent="0" algn="l" rtl="0">
                        <a:spcBef>
                          <a:spcPts val="0"/>
                        </a:spcBef>
                        <a:spcAft>
                          <a:spcPts val="0"/>
                        </a:spcAft>
                        <a:buNone/>
                      </a:pPr>
                      <a:r>
                        <a:rPr lang="en-US" sz="1400" dirty="0"/>
                        <a:t>10</a:t>
                      </a:r>
                      <a:endParaRPr sz="1400" dirty="0"/>
                    </a:p>
                  </a:txBody>
                  <a:tcPr marL="68600" marR="68600" marT="34300" marB="34300"/>
                </a:tc>
                <a:tc>
                  <a:txBody>
                    <a:bodyPr/>
                    <a:lstStyle/>
                    <a:p>
                      <a:pPr marL="0" marR="0" lvl="0" indent="0" algn="l" rtl="0">
                        <a:spcBef>
                          <a:spcPts val="0"/>
                        </a:spcBef>
                        <a:spcAft>
                          <a:spcPts val="0"/>
                        </a:spcAft>
                        <a:buNone/>
                      </a:pPr>
                      <a:r>
                        <a:rPr lang="en-IN" sz="1100" dirty="0"/>
                        <a:t>Review on Implementation Techniques of Chatbot </a:t>
                      </a:r>
                      <a:r>
                        <a:rPr lang="en-IN" sz="1100" b="1" dirty="0"/>
                        <a:t>(2020)</a:t>
                      </a:r>
                      <a:endParaRPr sz="1100" b="1" dirty="0"/>
                    </a:p>
                  </a:txBody>
                  <a:tcPr marL="68600" marR="68600" marT="34300" marB="34300"/>
                </a:tc>
                <a:tc>
                  <a:txBody>
                    <a:bodyPr/>
                    <a:lstStyle/>
                    <a:p>
                      <a:pPr marL="0" marR="0" lvl="0" indent="0" algn="ctr" rtl="0">
                        <a:spcBef>
                          <a:spcPts val="0"/>
                        </a:spcBef>
                        <a:spcAft>
                          <a:spcPts val="0"/>
                        </a:spcAft>
                        <a:buNone/>
                      </a:pPr>
                      <a:endParaRPr sz="1100" b="1" dirty="0"/>
                    </a:p>
                    <a:p>
                      <a:pPr marL="0" marR="0" lvl="0" indent="0" algn="ctr" rtl="0">
                        <a:spcBef>
                          <a:spcPts val="0"/>
                        </a:spcBef>
                        <a:spcAft>
                          <a:spcPts val="0"/>
                        </a:spcAft>
                        <a:buNone/>
                      </a:pPr>
                      <a:r>
                        <a:rPr lang="en-US" sz="1100" b="1" dirty="0" err="1"/>
                        <a:t>Nithuna</a:t>
                      </a:r>
                      <a:r>
                        <a:rPr lang="en-US" sz="1100" b="1" dirty="0"/>
                        <a:t> S,</a:t>
                      </a:r>
                    </a:p>
                    <a:p>
                      <a:pPr marL="0" marR="0" lvl="0" indent="0" algn="ctr" rtl="0">
                        <a:spcBef>
                          <a:spcPts val="0"/>
                        </a:spcBef>
                        <a:spcAft>
                          <a:spcPts val="0"/>
                        </a:spcAft>
                        <a:buNone/>
                      </a:pPr>
                      <a:r>
                        <a:rPr lang="en-US" sz="1100" b="1" dirty="0"/>
                        <a:t> </a:t>
                      </a:r>
                      <a:r>
                        <a:rPr lang="en-US" sz="1100" b="1" dirty="0" err="1"/>
                        <a:t>Laseena</a:t>
                      </a:r>
                      <a:r>
                        <a:rPr lang="en-US" sz="1100" b="1" dirty="0"/>
                        <a:t> C.A</a:t>
                      </a:r>
                      <a:endParaRPr sz="1100" b="1" dirty="0"/>
                    </a:p>
                    <a:p>
                      <a:pPr marL="0" marR="0" lvl="0" indent="0" algn="ctr" rtl="0">
                        <a:spcBef>
                          <a:spcPts val="0"/>
                        </a:spcBef>
                        <a:spcAft>
                          <a:spcPts val="0"/>
                        </a:spcAft>
                        <a:buNone/>
                      </a:pPr>
                      <a:endParaRPr sz="1100" b="1" dirty="0"/>
                    </a:p>
                  </a:txBody>
                  <a:tcPr marL="68600" marR="68600" marT="34300" marB="34300"/>
                </a:tc>
                <a:tc>
                  <a:txBody>
                    <a:bodyPr/>
                    <a:lstStyle/>
                    <a:p>
                      <a:pPr marL="0" marR="0" lvl="0" indent="0" algn="l" rtl="0">
                        <a:spcBef>
                          <a:spcPts val="0"/>
                        </a:spcBef>
                        <a:spcAft>
                          <a:spcPts val="0"/>
                        </a:spcAft>
                        <a:buNone/>
                      </a:pPr>
                      <a:r>
                        <a:rPr lang="en-IN" sz="1100" dirty="0"/>
                        <a:t>Natural  language processing,  simple ML algorithms</a:t>
                      </a:r>
                      <a:endParaRPr sz="1100" dirty="0"/>
                    </a:p>
                  </a:txBody>
                  <a:tcPr marL="68600" marR="68600" marT="34300" marB="34300"/>
                </a:tc>
                <a:tc>
                  <a:txBody>
                    <a:bodyPr/>
                    <a:lstStyle/>
                    <a:p>
                      <a:pPr marL="0" marR="0" lvl="0" indent="0" algn="l" rtl="0">
                        <a:spcBef>
                          <a:spcPts val="0"/>
                        </a:spcBef>
                        <a:spcAft>
                          <a:spcPts val="0"/>
                        </a:spcAft>
                        <a:buNone/>
                      </a:pPr>
                      <a:r>
                        <a:rPr lang="en-IN" sz="900" dirty="0"/>
                        <a:t>Organizational  database</a:t>
                      </a:r>
                      <a:endParaRPr sz="900" dirty="0"/>
                    </a:p>
                  </a:txBody>
                  <a:tcPr marL="68600" marR="68600" marT="34300" marB="34300"/>
                </a:tc>
                <a:tc>
                  <a:txBody>
                    <a:bodyPr/>
                    <a:lstStyle/>
                    <a:p>
                      <a:pPr marL="0" marR="0" lvl="0" indent="0" algn="l" rtl="0">
                        <a:spcBef>
                          <a:spcPts val="0"/>
                        </a:spcBef>
                        <a:spcAft>
                          <a:spcPts val="0"/>
                        </a:spcAft>
                        <a:buNone/>
                      </a:pPr>
                      <a:endParaRPr sz="1100"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Improved customer interaction, increase flexibility through AIML-based chatbots, cost-effectiveness compared to human agents</a:t>
                      </a:r>
                      <a:endParaRPr sz="1000" dirty="0"/>
                    </a:p>
                  </a:txBody>
                  <a:tcPr marL="68600" marR="68600" marT="34300" marB="34300"/>
                </a:tc>
                <a:tc>
                  <a:txBody>
                    <a:bodyPr/>
                    <a:lstStyle/>
                    <a:p>
                      <a:pPr marL="0" marR="0" lvl="0" indent="0" algn="l" rtl="0">
                        <a:spcBef>
                          <a:spcPts val="0"/>
                        </a:spcBef>
                        <a:spcAft>
                          <a:spcPts val="0"/>
                        </a:spcAft>
                        <a:buNone/>
                      </a:pPr>
                      <a:endParaRPr sz="1100" dirty="0"/>
                    </a:p>
                  </a:txBody>
                  <a:tcPr marL="68600" marR="68600" marT="34300" marB="34300"/>
                </a:tc>
                <a:tc>
                  <a:txBody>
                    <a:bodyPr/>
                    <a:lstStyle/>
                    <a:p>
                      <a:pPr marL="0" marR="0" lvl="0" indent="0" algn="l" rtl="0">
                        <a:spcBef>
                          <a:spcPts val="0"/>
                        </a:spcBef>
                        <a:spcAft>
                          <a:spcPts val="0"/>
                        </a:spcAft>
                        <a:buNone/>
                      </a:pPr>
                      <a:endParaRPr sz="1100" dirty="0"/>
                    </a:p>
                  </a:txBody>
                  <a:tcPr marL="68600" marR="68600" marT="34300" marB="34300"/>
                </a:tc>
                <a:extLst>
                  <a:ext uri="{0D108BD9-81ED-4DB2-BD59-A6C34878D82A}">
                    <a16:rowId xmlns:a16="http://schemas.microsoft.com/office/drawing/2014/main" val="10001"/>
                  </a:ext>
                </a:extLst>
              </a:tr>
              <a:tr h="836636">
                <a:tc>
                  <a:txBody>
                    <a:bodyPr/>
                    <a:lstStyle/>
                    <a:p>
                      <a:pPr marL="0" marR="0" lvl="0" indent="0" algn="l" rtl="0">
                        <a:spcBef>
                          <a:spcPts val="0"/>
                        </a:spcBef>
                        <a:spcAft>
                          <a:spcPts val="0"/>
                        </a:spcAft>
                        <a:buNone/>
                      </a:pPr>
                      <a:r>
                        <a:rPr lang="en-US" sz="1400" dirty="0"/>
                        <a:t>11</a:t>
                      </a:r>
                      <a:endParaRPr sz="1400" dirty="0"/>
                    </a:p>
                  </a:txBody>
                  <a:tcPr marL="68600" marR="68600" marT="34300" marB="34300"/>
                </a:tc>
                <a:tc>
                  <a:txBody>
                    <a:bodyPr/>
                    <a:lstStyle/>
                    <a:p>
                      <a:pPr marL="0" marR="0" lvl="0" indent="0" algn="l" rtl="0">
                        <a:spcBef>
                          <a:spcPts val="0"/>
                        </a:spcBef>
                        <a:spcAft>
                          <a:spcPts val="0"/>
                        </a:spcAft>
                        <a:buNone/>
                      </a:pPr>
                      <a:r>
                        <a:rPr lang="en-US" sz="1100" dirty="0"/>
                        <a:t>Survey of </a:t>
                      </a:r>
                      <a:r>
                        <a:rPr lang="en-US" sz="1100" dirty="0" err="1"/>
                        <a:t>Textbased</a:t>
                      </a:r>
                      <a:r>
                        <a:rPr lang="en-US" sz="1100" dirty="0"/>
                        <a:t> Chatbot in Perspective of Recent Technologies</a:t>
                      </a:r>
                    </a:p>
                    <a:p>
                      <a:pPr marL="0" marR="0" lvl="0" indent="0" algn="l" rtl="0">
                        <a:spcBef>
                          <a:spcPts val="0"/>
                        </a:spcBef>
                        <a:spcAft>
                          <a:spcPts val="0"/>
                        </a:spcAft>
                        <a:buNone/>
                      </a:pPr>
                      <a:r>
                        <a:rPr lang="en-US" sz="1100" b="1" dirty="0"/>
                        <a:t>(2019)</a:t>
                      </a:r>
                      <a:endParaRPr sz="1100" b="1" dirty="0"/>
                    </a:p>
                  </a:txBody>
                  <a:tcPr marL="68600" marR="68600" marT="34300" marB="34300"/>
                </a:tc>
                <a:tc>
                  <a:txBody>
                    <a:bodyPr/>
                    <a:lstStyle/>
                    <a:p>
                      <a:pPr marL="0" marR="0" lvl="0" indent="0" algn="ctr" rtl="0">
                        <a:spcBef>
                          <a:spcPts val="0"/>
                        </a:spcBef>
                        <a:spcAft>
                          <a:spcPts val="0"/>
                        </a:spcAft>
                        <a:buNone/>
                      </a:pPr>
                      <a:r>
                        <a:rPr lang="en-IN" sz="1100" b="1" dirty="0" err="1"/>
                        <a:t>Bhriguraj</a:t>
                      </a:r>
                      <a:r>
                        <a:rPr lang="en-IN" sz="1100" b="1" dirty="0"/>
                        <a:t> Borah, </a:t>
                      </a:r>
                      <a:r>
                        <a:rPr lang="en-IN" sz="1100" b="1" dirty="0" err="1"/>
                        <a:t>Dhrubajyoti</a:t>
                      </a:r>
                      <a:r>
                        <a:rPr lang="en-IN" sz="1100" b="1" dirty="0"/>
                        <a:t> Pathak, </a:t>
                      </a:r>
                      <a:r>
                        <a:rPr lang="en-IN" sz="1100" b="1" dirty="0" err="1"/>
                        <a:t>Priyankoo</a:t>
                      </a:r>
                      <a:r>
                        <a:rPr lang="en-IN" sz="1100" b="1" dirty="0"/>
                        <a:t> </a:t>
                      </a:r>
                      <a:r>
                        <a:rPr lang="en-IN" sz="1100" b="1" dirty="0" err="1"/>
                        <a:t>Sarmah</a:t>
                      </a:r>
                      <a:r>
                        <a:rPr lang="en-IN" sz="1100" b="1" dirty="0"/>
                        <a:t>, Bidisha Som, Sukumar Nandi</a:t>
                      </a:r>
                      <a:endParaRPr sz="1100" b="1" dirty="0"/>
                    </a:p>
                    <a:p>
                      <a:pPr marL="0" marR="0" lvl="0" indent="0" algn="ctr" rtl="0">
                        <a:spcBef>
                          <a:spcPts val="0"/>
                        </a:spcBef>
                        <a:spcAft>
                          <a:spcPts val="0"/>
                        </a:spcAft>
                        <a:buNone/>
                      </a:pPr>
                      <a:endParaRPr sz="1100" dirty="0"/>
                    </a:p>
                  </a:txBody>
                  <a:tcPr marL="68600" marR="68600" marT="34300" marB="34300"/>
                </a:tc>
                <a:tc>
                  <a:txBody>
                    <a:bodyPr/>
                    <a:lstStyle/>
                    <a:p>
                      <a:pPr marL="0" marR="0" lvl="0" indent="0" algn="l" rtl="0">
                        <a:spcBef>
                          <a:spcPts val="0"/>
                        </a:spcBef>
                        <a:spcAft>
                          <a:spcPts val="0"/>
                        </a:spcAft>
                        <a:buNone/>
                      </a:pPr>
                      <a:r>
                        <a:rPr lang="en-IN" sz="1100" dirty="0"/>
                        <a:t>Pattern matching, </a:t>
                      </a:r>
                    </a:p>
                    <a:p>
                      <a:pPr marL="0" marR="0" lvl="0" indent="0" algn="l" rtl="0">
                        <a:spcBef>
                          <a:spcPts val="0"/>
                        </a:spcBef>
                        <a:spcAft>
                          <a:spcPts val="0"/>
                        </a:spcAft>
                        <a:buNone/>
                      </a:pPr>
                      <a:r>
                        <a:rPr lang="en-IN" sz="1100" dirty="0"/>
                        <a:t>AIML, NLU, NLP</a:t>
                      </a:r>
                      <a:endParaRPr sz="1100" dirty="0"/>
                    </a:p>
                  </a:txBody>
                  <a:tcPr marL="68600" marR="68600" marT="34300" marB="34300"/>
                </a:tc>
                <a:tc>
                  <a:txBody>
                    <a:bodyPr/>
                    <a:lstStyle/>
                    <a:p>
                      <a:pPr marL="0" marR="0" lvl="0" indent="0" algn="l" rtl="0">
                        <a:spcBef>
                          <a:spcPts val="0"/>
                        </a:spcBef>
                        <a:spcAft>
                          <a:spcPts val="0"/>
                        </a:spcAft>
                        <a:buNone/>
                      </a:pPr>
                      <a:r>
                        <a:rPr lang="en-US" sz="1100" dirty="0"/>
                        <a:t>Large amount of interaction data</a:t>
                      </a:r>
                      <a:endParaRPr sz="1100" dirty="0"/>
                    </a:p>
                    <a:p>
                      <a:pPr marL="0" marR="0" lvl="0" indent="0" algn="l" rtl="0">
                        <a:spcBef>
                          <a:spcPts val="0"/>
                        </a:spcBef>
                        <a:spcAft>
                          <a:spcPts val="0"/>
                        </a:spcAft>
                        <a:buNone/>
                      </a:pPr>
                      <a:endParaRPr sz="1100" dirty="0"/>
                    </a:p>
                  </a:txBody>
                  <a:tcPr marL="68600" marR="68600" marT="34300" marB="34300"/>
                </a:tc>
                <a:tc>
                  <a:txBody>
                    <a:bodyPr/>
                    <a:lstStyle/>
                    <a:p>
                      <a:pPr marL="0" marR="0" lvl="0" indent="0" algn="l" rtl="0">
                        <a:spcBef>
                          <a:spcPts val="0"/>
                        </a:spcBef>
                        <a:spcAft>
                          <a:spcPts val="0"/>
                        </a:spcAft>
                        <a:buNone/>
                      </a:pPr>
                      <a:endParaRPr sz="1400" dirty="0"/>
                    </a:p>
                  </a:txBody>
                  <a:tcPr marL="68600" marR="68600" marT="34300" marB="34300"/>
                </a:tc>
                <a:tc>
                  <a:txBody>
                    <a:bodyPr/>
                    <a:lstStyle/>
                    <a:p>
                      <a:pPr marL="0" marR="0" lvl="0" indent="0" algn="l" rtl="0">
                        <a:spcBef>
                          <a:spcPts val="0"/>
                        </a:spcBef>
                        <a:spcAft>
                          <a:spcPts val="0"/>
                        </a:spcAft>
                        <a:buNone/>
                      </a:pPr>
                      <a:r>
                        <a:rPr lang="en-IN" sz="1050" b="0" i="0" u="none" strike="noStrike" cap="none" dirty="0">
                          <a:solidFill>
                            <a:schemeClr val="dk1"/>
                          </a:solidFill>
                          <a:effectLst/>
                          <a:latin typeface="Calibri"/>
                          <a:ea typeface="Calibri"/>
                          <a:cs typeface="Calibri"/>
                          <a:sym typeface="Arial"/>
                        </a:rPr>
                        <a:t>Computationally intelligent chatbot, </a:t>
                      </a:r>
                      <a:r>
                        <a:rPr lang="en-US" sz="1050" b="0" i="0" u="none" strike="noStrike" cap="none" dirty="0">
                          <a:solidFill>
                            <a:schemeClr val="dk1"/>
                          </a:solidFill>
                          <a:effectLst/>
                          <a:latin typeface="Calibri"/>
                          <a:ea typeface="Calibri"/>
                          <a:cs typeface="Calibri"/>
                          <a:sym typeface="Arial"/>
                        </a:rPr>
                        <a:t>exploring supervised learning for intelligence, and leveraging recent developments in NLP, NLU, ML</a:t>
                      </a:r>
                      <a:endParaRPr sz="1050" dirty="0"/>
                    </a:p>
                  </a:txBody>
                  <a:tcPr marL="68600" marR="68600" marT="34300" marB="34300"/>
                </a:tc>
                <a:tc>
                  <a:txBody>
                    <a:bodyPr/>
                    <a:lstStyle/>
                    <a:p>
                      <a:pPr marL="0" marR="0" lvl="0" indent="0" algn="l" rtl="0">
                        <a:spcBef>
                          <a:spcPts val="0"/>
                        </a:spcBef>
                        <a:spcAft>
                          <a:spcPts val="0"/>
                        </a:spcAft>
                        <a:buNone/>
                      </a:pPr>
                      <a:r>
                        <a:rPr lang="en-US" sz="1100" dirty="0"/>
                        <a:t>Not appropriate for complex conversation bots. Very less NLP and ML specific components</a:t>
                      </a:r>
                      <a:endParaRPr sz="1100" dirty="0"/>
                    </a:p>
                  </a:txBody>
                  <a:tcPr marL="68600" marR="68600" marT="34300" marB="34300"/>
                </a:tc>
                <a:tc>
                  <a:txBody>
                    <a:bodyPr/>
                    <a:lstStyle/>
                    <a:p>
                      <a:r>
                        <a:rPr lang="en-US" sz="1100" b="0" i="0" u="none" strike="noStrike" cap="none" dirty="0">
                          <a:solidFill>
                            <a:schemeClr val="dk1"/>
                          </a:solidFill>
                          <a:effectLst/>
                          <a:latin typeface="Calibri"/>
                          <a:ea typeface="Calibri"/>
                          <a:cs typeface="Calibri"/>
                          <a:sym typeface="Arial"/>
                        </a:rPr>
                        <a:t>The chatbot keeps a record of its interactions for future learning and self-improvement.</a:t>
                      </a:r>
                      <a:endParaRPr sz="1100" dirty="0"/>
                    </a:p>
                  </a:txBody>
                  <a:tcPr marL="68600" marR="68600" marT="34300" marB="34300"/>
                </a:tc>
                <a:extLst>
                  <a:ext uri="{0D108BD9-81ED-4DB2-BD59-A6C34878D82A}">
                    <a16:rowId xmlns:a16="http://schemas.microsoft.com/office/drawing/2014/main" val="10002"/>
                  </a:ext>
                </a:extLst>
              </a:tr>
              <a:tr h="699502">
                <a:tc>
                  <a:txBody>
                    <a:bodyPr/>
                    <a:lstStyle/>
                    <a:p>
                      <a:pPr marL="0" marR="0" lvl="0" indent="0" algn="l" rtl="0">
                        <a:spcBef>
                          <a:spcPts val="0"/>
                        </a:spcBef>
                        <a:spcAft>
                          <a:spcPts val="0"/>
                        </a:spcAft>
                        <a:buNone/>
                      </a:pPr>
                      <a:r>
                        <a:rPr lang="en-US" sz="1400" dirty="0"/>
                        <a:t>12</a:t>
                      </a:r>
                      <a:endParaRPr sz="1400" dirty="0"/>
                    </a:p>
                  </a:txBody>
                  <a:tcPr marL="68600" marR="68600" marT="34300" marB="34300"/>
                </a:tc>
                <a:tc>
                  <a:txBody>
                    <a:bodyPr/>
                    <a:lstStyle/>
                    <a:p>
                      <a:pPr marL="0" marR="0" lvl="0" indent="0" algn="l" rtl="0">
                        <a:spcBef>
                          <a:spcPts val="0"/>
                        </a:spcBef>
                        <a:spcAft>
                          <a:spcPts val="0"/>
                        </a:spcAft>
                        <a:buNone/>
                      </a:pPr>
                      <a:r>
                        <a:rPr lang="en-US" sz="1100" dirty="0"/>
                        <a:t>Enterprise Chat Platform using Machine Learning Techniques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1" dirty="0"/>
                        <a:t>(2019)</a:t>
                      </a:r>
                    </a:p>
                  </a:txBody>
                  <a:tcPr marL="68600" marR="68600" marT="34300" marB="34300"/>
                </a:tc>
                <a:tc>
                  <a:txBody>
                    <a:bodyPr/>
                    <a:lstStyle/>
                    <a:p>
                      <a:pPr marL="0" marR="0" lvl="0" indent="0" algn="ctr" rtl="0">
                        <a:spcBef>
                          <a:spcPts val="0"/>
                        </a:spcBef>
                        <a:spcAft>
                          <a:spcPts val="0"/>
                        </a:spcAft>
                        <a:buNone/>
                      </a:pPr>
                      <a:r>
                        <a:rPr lang="en-IN" sz="1100" b="1" dirty="0"/>
                        <a:t>Malvika R,  Vikram K </a:t>
                      </a:r>
                      <a:r>
                        <a:rPr lang="en-IN" sz="1100" b="1" dirty="0" err="1"/>
                        <a:t>Kharvi</a:t>
                      </a:r>
                      <a:r>
                        <a:rPr lang="en-IN" sz="1100" b="1" dirty="0"/>
                        <a:t>, Akhil </a:t>
                      </a:r>
                      <a:r>
                        <a:rPr lang="en-IN" sz="1100" b="1" dirty="0" err="1"/>
                        <a:t>Bidhuri</a:t>
                      </a:r>
                      <a:r>
                        <a:rPr lang="en-IN" sz="1100" b="1" dirty="0"/>
                        <a:t>, Bhaskar Kumar, Dr Annapurna D</a:t>
                      </a:r>
                      <a:endParaRPr sz="1100" b="1" dirty="0"/>
                    </a:p>
                  </a:txBody>
                  <a:tcPr marL="68600" marR="68600" marT="34300" marB="34300"/>
                </a:tc>
                <a:tc>
                  <a:txBody>
                    <a:bodyPr/>
                    <a:lstStyle/>
                    <a:p>
                      <a:pPr marL="0" marR="0" lvl="0" indent="0" algn="l" rtl="0">
                        <a:spcBef>
                          <a:spcPts val="0"/>
                        </a:spcBef>
                        <a:spcAft>
                          <a:spcPts val="0"/>
                        </a:spcAft>
                        <a:buNone/>
                      </a:pPr>
                      <a:r>
                        <a:rPr lang="en-IN" sz="1100" dirty="0"/>
                        <a:t>CNN, </a:t>
                      </a:r>
                    </a:p>
                    <a:p>
                      <a:pPr marL="0" marR="0" lvl="0" indent="0" algn="l" rtl="0">
                        <a:spcBef>
                          <a:spcPts val="0"/>
                        </a:spcBef>
                        <a:spcAft>
                          <a:spcPts val="0"/>
                        </a:spcAft>
                        <a:buNone/>
                      </a:pPr>
                      <a:r>
                        <a:rPr lang="en-IN" sz="1100" dirty="0"/>
                        <a:t>RNN , </a:t>
                      </a:r>
                    </a:p>
                    <a:p>
                      <a:pPr marL="0" marR="0" lvl="0" indent="0" algn="l" rtl="0">
                        <a:spcBef>
                          <a:spcPts val="0"/>
                        </a:spcBef>
                        <a:spcAft>
                          <a:spcPts val="0"/>
                        </a:spcAft>
                        <a:buNone/>
                      </a:pPr>
                      <a:r>
                        <a:rPr lang="en-IN" sz="1100" dirty="0"/>
                        <a:t>Naïve Bayes, SVM</a:t>
                      </a:r>
                      <a:endParaRPr sz="1100" dirty="0"/>
                    </a:p>
                  </a:txBody>
                  <a:tcPr marL="68600" marR="68600" marT="34300" marB="34300"/>
                </a:tc>
                <a:tc>
                  <a:txBody>
                    <a:bodyPr/>
                    <a:lstStyle/>
                    <a:p>
                      <a:pPr marL="0" marR="0" lvl="0" indent="0" algn="l" rtl="0">
                        <a:spcBef>
                          <a:spcPts val="0"/>
                        </a:spcBef>
                        <a:spcAft>
                          <a:spcPts val="0"/>
                        </a:spcAft>
                        <a:buNone/>
                      </a:pPr>
                      <a:r>
                        <a:rPr lang="en-IN" sz="1100" dirty="0"/>
                        <a:t>Twitter dataset</a:t>
                      </a:r>
                      <a:endParaRPr sz="1100" dirty="0"/>
                    </a:p>
                    <a:p>
                      <a:pPr marL="0" marR="0" lvl="0" indent="0" algn="l" rtl="0">
                        <a:spcBef>
                          <a:spcPts val="0"/>
                        </a:spcBef>
                        <a:spcAft>
                          <a:spcPts val="0"/>
                        </a:spcAft>
                        <a:buNone/>
                      </a:pPr>
                      <a:endParaRPr sz="1100" dirty="0"/>
                    </a:p>
                    <a:p>
                      <a:pPr marL="0" marR="0" lvl="0" indent="0" algn="l" rtl="0">
                        <a:spcBef>
                          <a:spcPts val="0"/>
                        </a:spcBef>
                        <a:spcAft>
                          <a:spcPts val="0"/>
                        </a:spcAft>
                        <a:buNone/>
                      </a:pPr>
                      <a:endParaRPr sz="1100" dirty="0"/>
                    </a:p>
                    <a:p>
                      <a:pPr marL="0" marR="0" lvl="0" indent="0" algn="l" rtl="0">
                        <a:spcBef>
                          <a:spcPts val="0"/>
                        </a:spcBef>
                        <a:spcAft>
                          <a:spcPts val="0"/>
                        </a:spcAft>
                        <a:buNone/>
                      </a:pPr>
                      <a:endParaRPr sz="1100" dirty="0"/>
                    </a:p>
                    <a:p>
                      <a:pPr marL="0" marR="0" lvl="0" indent="0" algn="l" rtl="0">
                        <a:spcBef>
                          <a:spcPts val="0"/>
                        </a:spcBef>
                        <a:spcAft>
                          <a:spcPts val="0"/>
                        </a:spcAft>
                        <a:buNone/>
                      </a:pPr>
                      <a:endParaRPr sz="1100" dirty="0"/>
                    </a:p>
                  </a:txBody>
                  <a:tcPr marL="68600" marR="68600" marT="34300" marB="34300"/>
                </a:tc>
                <a:tc>
                  <a:txBody>
                    <a:bodyPr/>
                    <a:lstStyle/>
                    <a:p>
                      <a:pPr marL="0" marR="0" lvl="0" indent="0" algn="l" rtl="0">
                        <a:spcBef>
                          <a:spcPts val="0"/>
                        </a:spcBef>
                        <a:spcAft>
                          <a:spcPts val="0"/>
                        </a:spcAft>
                        <a:buNone/>
                      </a:pPr>
                      <a:r>
                        <a:rPr lang="en-IN" sz="1100" dirty="0"/>
                        <a:t>80%</a:t>
                      </a:r>
                      <a:endParaRPr sz="1100" dirty="0"/>
                    </a:p>
                  </a:txBody>
                  <a:tcPr marL="68600" marR="68600" marT="34300" marB="34300"/>
                </a:tc>
                <a:tc>
                  <a:txBody>
                    <a:bodyPr/>
                    <a:lstStyle/>
                    <a:p>
                      <a:pPr marL="0" marR="0" lvl="0" indent="0" algn="l" rtl="0">
                        <a:spcBef>
                          <a:spcPts val="0"/>
                        </a:spcBef>
                        <a:spcAft>
                          <a:spcPts val="0"/>
                        </a:spcAft>
                        <a:buNone/>
                      </a:pPr>
                      <a:r>
                        <a:rPr lang="en-US" sz="1050" b="0" i="0" u="none" strike="noStrike" cap="none" dirty="0">
                          <a:solidFill>
                            <a:schemeClr val="dk1"/>
                          </a:solidFill>
                          <a:effectLst/>
                          <a:latin typeface="Calibri"/>
                          <a:ea typeface="Calibri"/>
                          <a:cs typeface="Calibri"/>
                          <a:sym typeface="Arial"/>
                        </a:rPr>
                        <a:t>Deploying an Enterprise Chat Platform with machine learning for instant sentiment analysis and concise message summaries, enhancing communication and management.</a:t>
                      </a:r>
                      <a:endParaRPr sz="1050" dirty="0"/>
                    </a:p>
                  </a:txBody>
                  <a:tcPr marL="68600" marR="68600" marT="34300" marB="34300"/>
                </a:tc>
                <a:tc>
                  <a:txBody>
                    <a:bodyPr/>
                    <a:lstStyle/>
                    <a:p>
                      <a:pPr marL="0" marR="0" lvl="0" indent="0" algn="l" rtl="0">
                        <a:spcBef>
                          <a:spcPts val="0"/>
                        </a:spcBef>
                        <a:spcAft>
                          <a:spcPts val="0"/>
                        </a:spcAft>
                        <a:buNone/>
                      </a:pPr>
                      <a:r>
                        <a:rPr lang="en-US" sz="1050" b="0" i="0" u="none" strike="noStrike" cap="none" dirty="0">
                          <a:solidFill>
                            <a:schemeClr val="dk1"/>
                          </a:solidFill>
                          <a:effectLst/>
                          <a:latin typeface="Calibri"/>
                          <a:ea typeface="Calibri"/>
                          <a:cs typeface="Calibri"/>
                          <a:sym typeface="Arial"/>
                        </a:rPr>
                        <a:t>Challenges with identifying sentiment in sarcasm and the intricacies of text summarization for platform use.</a:t>
                      </a:r>
                      <a:endParaRPr sz="1050" dirty="0"/>
                    </a:p>
                  </a:txBody>
                  <a:tcPr marL="68600" marR="68600" marT="34300" marB="34300"/>
                </a:tc>
                <a:tc>
                  <a:txBody>
                    <a:bodyPr/>
                    <a:lstStyle/>
                    <a:p>
                      <a:pPr marL="0" marR="0" lvl="0" indent="0" algn="l" rtl="0">
                        <a:spcBef>
                          <a:spcPts val="0"/>
                        </a:spcBef>
                        <a:spcAft>
                          <a:spcPts val="0"/>
                        </a:spcAft>
                        <a:buNone/>
                      </a:pPr>
                      <a:r>
                        <a:rPr lang="en-US" sz="1000" b="0" i="0" u="none" strike="noStrike" cap="none" dirty="0">
                          <a:solidFill>
                            <a:schemeClr val="dk1"/>
                          </a:solidFill>
                          <a:effectLst/>
                          <a:latin typeface="Calibri"/>
                          <a:ea typeface="Calibri"/>
                          <a:cs typeface="Calibri"/>
                          <a:sym typeface="Arial"/>
                        </a:rPr>
                        <a:t>Experimenting with hybrid models and advanced networks for sentiment analysis, and enhancing text summarization</a:t>
                      </a:r>
                      <a:endParaRPr sz="1000" dirty="0"/>
                    </a:p>
                  </a:txBody>
                  <a:tcPr marL="68600" marR="68600" marT="34300" marB="34300"/>
                </a:tc>
                <a:extLst>
                  <a:ext uri="{0D108BD9-81ED-4DB2-BD59-A6C34878D82A}">
                    <a16:rowId xmlns:a16="http://schemas.microsoft.com/office/drawing/2014/main" val="10003"/>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944AA-76FC-E102-3346-58AC1E5C2F80}"/>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6C6F6A2D-BEE0-52DB-66DC-6DA9EF0E2531}"/>
              </a:ext>
            </a:extLst>
          </p:cNvPr>
          <p:cNvSpPr>
            <a:spLocks noGrp="1"/>
          </p:cNvSpPr>
          <p:nvPr>
            <p:ph type="subTitle" idx="1"/>
          </p:nvPr>
        </p:nvSpPr>
        <p:spPr/>
        <p:txBody>
          <a:bodyPr/>
          <a:lstStyle/>
          <a:p>
            <a:endParaRPr lang="en-IN"/>
          </a:p>
        </p:txBody>
      </p:sp>
      <p:graphicFrame>
        <p:nvGraphicFramePr>
          <p:cNvPr id="6" name="Google Shape;277;p42">
            <a:extLst>
              <a:ext uri="{FF2B5EF4-FFF2-40B4-BE49-F238E27FC236}">
                <a16:creationId xmlns:a16="http://schemas.microsoft.com/office/drawing/2014/main" id="{E4D197A9-BBD6-57C6-1255-AACD145DDE20}"/>
              </a:ext>
            </a:extLst>
          </p:cNvPr>
          <p:cNvGraphicFramePr/>
          <p:nvPr>
            <p:extLst>
              <p:ext uri="{D42A27DB-BD31-4B8C-83A1-F6EECF244321}">
                <p14:modId xmlns:p14="http://schemas.microsoft.com/office/powerpoint/2010/main" val="3719953541"/>
              </p:ext>
            </p:extLst>
          </p:nvPr>
        </p:nvGraphicFramePr>
        <p:xfrm>
          <a:off x="0" y="0"/>
          <a:ext cx="9144000" cy="5114126"/>
        </p:xfrm>
        <a:graphic>
          <a:graphicData uri="http://schemas.openxmlformats.org/drawingml/2006/table">
            <a:tbl>
              <a:tblPr firstRow="1" bandRow="1">
                <a:noFill/>
                <a:tableStyleId>{DD18AFA3-7417-4594-8745-301BA23A018B}</a:tableStyleId>
              </a:tblPr>
              <a:tblGrid>
                <a:gridCol w="350293">
                  <a:extLst>
                    <a:ext uri="{9D8B030D-6E8A-4147-A177-3AD203B41FA5}">
                      <a16:colId xmlns:a16="http://schemas.microsoft.com/office/drawing/2014/main" val="20000"/>
                    </a:ext>
                  </a:extLst>
                </a:gridCol>
                <a:gridCol w="1472018">
                  <a:extLst>
                    <a:ext uri="{9D8B030D-6E8A-4147-A177-3AD203B41FA5}">
                      <a16:colId xmlns:a16="http://schemas.microsoft.com/office/drawing/2014/main" val="20001"/>
                    </a:ext>
                  </a:extLst>
                </a:gridCol>
                <a:gridCol w="1225329">
                  <a:extLst>
                    <a:ext uri="{9D8B030D-6E8A-4147-A177-3AD203B41FA5}">
                      <a16:colId xmlns:a16="http://schemas.microsoft.com/office/drawing/2014/main" val="20002"/>
                    </a:ext>
                  </a:extLst>
                </a:gridCol>
                <a:gridCol w="1016609">
                  <a:extLst>
                    <a:ext uri="{9D8B030D-6E8A-4147-A177-3AD203B41FA5}">
                      <a16:colId xmlns:a16="http://schemas.microsoft.com/office/drawing/2014/main" val="20003"/>
                    </a:ext>
                  </a:extLst>
                </a:gridCol>
                <a:gridCol w="744312">
                  <a:extLst>
                    <a:ext uri="{9D8B030D-6E8A-4147-A177-3AD203B41FA5}">
                      <a16:colId xmlns:a16="http://schemas.microsoft.com/office/drawing/2014/main" val="20004"/>
                    </a:ext>
                  </a:extLst>
                </a:gridCol>
                <a:gridCol w="659642">
                  <a:extLst>
                    <a:ext uri="{9D8B030D-6E8A-4147-A177-3AD203B41FA5}">
                      <a16:colId xmlns:a16="http://schemas.microsoft.com/office/drawing/2014/main" val="20005"/>
                    </a:ext>
                  </a:extLst>
                </a:gridCol>
                <a:gridCol w="1351128">
                  <a:extLst>
                    <a:ext uri="{9D8B030D-6E8A-4147-A177-3AD203B41FA5}">
                      <a16:colId xmlns:a16="http://schemas.microsoft.com/office/drawing/2014/main" val="20006"/>
                    </a:ext>
                  </a:extLst>
                </a:gridCol>
                <a:gridCol w="1191905">
                  <a:extLst>
                    <a:ext uri="{9D8B030D-6E8A-4147-A177-3AD203B41FA5}">
                      <a16:colId xmlns:a16="http://schemas.microsoft.com/office/drawing/2014/main" val="20007"/>
                    </a:ext>
                  </a:extLst>
                </a:gridCol>
                <a:gridCol w="1132764">
                  <a:extLst>
                    <a:ext uri="{9D8B030D-6E8A-4147-A177-3AD203B41FA5}">
                      <a16:colId xmlns:a16="http://schemas.microsoft.com/office/drawing/2014/main" val="20008"/>
                    </a:ext>
                  </a:extLst>
                </a:gridCol>
              </a:tblGrid>
              <a:tr h="663986">
                <a:tc>
                  <a:txBody>
                    <a:bodyPr/>
                    <a:lstStyle/>
                    <a:p>
                      <a:pPr marL="0" marR="0" lvl="0" indent="0" algn="l" rtl="0">
                        <a:spcBef>
                          <a:spcPts val="0"/>
                        </a:spcBef>
                        <a:spcAft>
                          <a:spcPts val="0"/>
                        </a:spcAft>
                        <a:buNone/>
                      </a:pPr>
                      <a:r>
                        <a:rPr lang="en" sz="1200" dirty="0"/>
                        <a:t>Sr NO</a:t>
                      </a:r>
                      <a:endParaRPr sz="1200" dirty="0"/>
                    </a:p>
                  </a:txBody>
                  <a:tcPr marL="68600" marR="68600" marT="34300" marB="34300"/>
                </a:tc>
                <a:tc>
                  <a:txBody>
                    <a:bodyPr/>
                    <a:lstStyle/>
                    <a:p>
                      <a:pPr marL="0" marR="0" lvl="0" indent="0" algn="l" rtl="0">
                        <a:spcBef>
                          <a:spcPts val="0"/>
                        </a:spcBef>
                        <a:spcAft>
                          <a:spcPts val="0"/>
                        </a:spcAft>
                        <a:buNone/>
                      </a:pPr>
                      <a:r>
                        <a:rPr lang="en" sz="1200"/>
                        <a:t>Paper Name ,  Year </a:t>
                      </a:r>
                      <a:endParaRPr sz="1200"/>
                    </a:p>
                  </a:txBody>
                  <a:tcPr marL="68600" marR="68600" marT="34300" marB="34300"/>
                </a:tc>
                <a:tc>
                  <a:txBody>
                    <a:bodyPr/>
                    <a:lstStyle/>
                    <a:p>
                      <a:pPr marL="0" marR="0" lvl="0" indent="0" algn="l" rtl="0">
                        <a:spcBef>
                          <a:spcPts val="0"/>
                        </a:spcBef>
                        <a:spcAft>
                          <a:spcPts val="0"/>
                        </a:spcAft>
                        <a:buNone/>
                      </a:pPr>
                      <a:r>
                        <a:rPr lang="en" sz="1200"/>
                        <a:t>Author Name</a:t>
                      </a:r>
                      <a:endParaRPr sz="1200"/>
                    </a:p>
                  </a:txBody>
                  <a:tcPr marL="68600" marR="68600" marT="34300" marB="34300"/>
                </a:tc>
                <a:tc>
                  <a:txBody>
                    <a:bodyPr/>
                    <a:lstStyle/>
                    <a:p>
                      <a:pPr marL="0" marR="0" lvl="0" indent="0" algn="l" rtl="0">
                        <a:spcBef>
                          <a:spcPts val="0"/>
                        </a:spcBef>
                        <a:spcAft>
                          <a:spcPts val="0"/>
                        </a:spcAft>
                        <a:buNone/>
                      </a:pPr>
                      <a:r>
                        <a:rPr lang="en" sz="1200" dirty="0"/>
                        <a:t>Methodology/ Algorithms/ Techniques/ </a:t>
                      </a:r>
                      <a:endParaRPr sz="1200" dirty="0"/>
                    </a:p>
                  </a:txBody>
                  <a:tcPr marL="68600" marR="68600" marT="34300" marB="34300"/>
                </a:tc>
                <a:tc>
                  <a:txBody>
                    <a:bodyPr/>
                    <a:lstStyle/>
                    <a:p>
                      <a:pPr marL="0" marR="0" lvl="0" indent="0" algn="l" rtl="0">
                        <a:spcBef>
                          <a:spcPts val="0"/>
                        </a:spcBef>
                        <a:spcAft>
                          <a:spcPts val="0"/>
                        </a:spcAft>
                        <a:buNone/>
                      </a:pPr>
                      <a:r>
                        <a:rPr lang="en" sz="1200"/>
                        <a:t>Datasets</a:t>
                      </a:r>
                      <a:endParaRPr sz="1200"/>
                    </a:p>
                  </a:txBody>
                  <a:tcPr marL="68600" marR="68600" marT="34300" marB="34300"/>
                </a:tc>
                <a:tc>
                  <a:txBody>
                    <a:bodyPr/>
                    <a:lstStyle/>
                    <a:p>
                      <a:pPr marL="0" marR="0" lvl="0" indent="0" algn="l" rtl="0">
                        <a:spcBef>
                          <a:spcPts val="0"/>
                        </a:spcBef>
                        <a:spcAft>
                          <a:spcPts val="0"/>
                        </a:spcAft>
                        <a:buNone/>
                      </a:pPr>
                      <a:r>
                        <a:rPr lang="en" sz="1200" dirty="0"/>
                        <a:t>Accuracy</a:t>
                      </a:r>
                      <a:endParaRPr sz="1200" dirty="0"/>
                    </a:p>
                  </a:txBody>
                  <a:tcPr marL="68600" marR="68600" marT="34300" marB="34300"/>
                </a:tc>
                <a:tc>
                  <a:txBody>
                    <a:bodyPr/>
                    <a:lstStyle/>
                    <a:p>
                      <a:pPr marL="0" marR="0" lvl="0" indent="0" algn="l" rtl="0">
                        <a:spcBef>
                          <a:spcPts val="0"/>
                        </a:spcBef>
                        <a:spcAft>
                          <a:spcPts val="0"/>
                        </a:spcAft>
                        <a:buNone/>
                      </a:pPr>
                      <a:r>
                        <a:rPr lang="en" sz="1200"/>
                        <a:t>Advantage</a:t>
                      </a:r>
                      <a:endParaRPr sz="1200"/>
                    </a:p>
                  </a:txBody>
                  <a:tcPr marL="68600" marR="68600" marT="34300" marB="34300"/>
                </a:tc>
                <a:tc>
                  <a:txBody>
                    <a:bodyPr/>
                    <a:lstStyle/>
                    <a:p>
                      <a:pPr marL="0" marR="0" lvl="0" indent="0" algn="l" rtl="0">
                        <a:spcBef>
                          <a:spcPts val="0"/>
                        </a:spcBef>
                        <a:spcAft>
                          <a:spcPts val="0"/>
                        </a:spcAft>
                        <a:buNone/>
                      </a:pPr>
                      <a:r>
                        <a:rPr lang="en" sz="1200"/>
                        <a:t>Disadvantage</a:t>
                      </a:r>
                      <a:endParaRPr sz="1200"/>
                    </a:p>
                  </a:txBody>
                  <a:tcPr marL="68600" marR="68600" marT="34300" marB="34300"/>
                </a:tc>
                <a:tc>
                  <a:txBody>
                    <a:bodyPr/>
                    <a:lstStyle/>
                    <a:p>
                      <a:pPr marL="0" marR="0" lvl="0" indent="0" algn="l" rtl="0">
                        <a:spcBef>
                          <a:spcPts val="0"/>
                        </a:spcBef>
                        <a:spcAft>
                          <a:spcPts val="0"/>
                        </a:spcAft>
                        <a:buNone/>
                      </a:pPr>
                      <a:r>
                        <a:rPr lang="en" sz="1200"/>
                        <a:t>Future scope</a:t>
                      </a:r>
                      <a:endParaRPr sz="1200"/>
                    </a:p>
                  </a:txBody>
                  <a:tcPr marL="68600" marR="68600" marT="34300" marB="34300"/>
                </a:tc>
                <a:extLst>
                  <a:ext uri="{0D108BD9-81ED-4DB2-BD59-A6C34878D82A}">
                    <a16:rowId xmlns:a16="http://schemas.microsoft.com/office/drawing/2014/main" val="10000"/>
                  </a:ext>
                </a:extLst>
              </a:tr>
              <a:tr h="1342235">
                <a:tc>
                  <a:txBody>
                    <a:bodyPr/>
                    <a:lstStyle/>
                    <a:p>
                      <a:pPr marL="0" marR="0" lvl="0" indent="0" algn="l" rtl="0">
                        <a:spcBef>
                          <a:spcPts val="0"/>
                        </a:spcBef>
                        <a:spcAft>
                          <a:spcPts val="0"/>
                        </a:spcAft>
                        <a:buNone/>
                      </a:pPr>
                      <a:r>
                        <a:rPr lang="en-US" sz="1400" dirty="0"/>
                        <a:t>13</a:t>
                      </a:r>
                      <a:endParaRPr sz="1400" dirty="0"/>
                    </a:p>
                  </a:txBody>
                  <a:tcPr marL="68600" marR="68600" marT="34300" marB="34300"/>
                </a:tc>
                <a:tc>
                  <a:txBody>
                    <a:bodyPr/>
                    <a:lstStyle/>
                    <a:p>
                      <a:pPr marL="0" marR="0" lvl="0" indent="0" algn="l" rtl="0">
                        <a:spcBef>
                          <a:spcPts val="0"/>
                        </a:spcBef>
                        <a:spcAft>
                          <a:spcPts val="0"/>
                        </a:spcAft>
                        <a:buNone/>
                      </a:pPr>
                      <a:r>
                        <a:rPr lang="en-IN" sz="1100" dirty="0"/>
                        <a:t>Knowledge Based CHATBOT With Context Recognition </a:t>
                      </a:r>
                      <a:endParaRPr sz="1100" dirty="0"/>
                    </a:p>
                    <a:p>
                      <a:pPr marL="0" marR="0" lvl="0" indent="0" algn="l" rtl="0">
                        <a:spcBef>
                          <a:spcPts val="0"/>
                        </a:spcBef>
                        <a:spcAft>
                          <a:spcPts val="0"/>
                        </a:spcAft>
                        <a:buNone/>
                      </a:pPr>
                      <a:r>
                        <a:rPr lang="en-IN" sz="1100" b="1" dirty="0"/>
                        <a:t>(2019)</a:t>
                      </a:r>
                      <a:endParaRPr sz="1100" b="1" dirty="0"/>
                    </a:p>
                  </a:txBody>
                  <a:tcPr marL="68600" marR="68600" marT="34300" marB="34300"/>
                </a:tc>
                <a:tc>
                  <a:txBody>
                    <a:bodyPr/>
                    <a:lstStyle/>
                    <a:p>
                      <a:pPr marL="0" marR="0" lvl="0" indent="0" algn="ctr" rtl="0">
                        <a:spcBef>
                          <a:spcPts val="0"/>
                        </a:spcBef>
                        <a:spcAft>
                          <a:spcPts val="0"/>
                        </a:spcAft>
                        <a:buNone/>
                      </a:pPr>
                      <a:r>
                        <a:rPr lang="en-IN" sz="1100" b="1" dirty="0"/>
                        <a:t>Rico </a:t>
                      </a:r>
                      <a:r>
                        <a:rPr lang="en-IN" sz="1100" b="1" dirty="0" err="1"/>
                        <a:t>Arisandy</a:t>
                      </a:r>
                      <a:r>
                        <a:rPr lang="en-IN" sz="1100" b="1" dirty="0"/>
                        <a:t> Wijaya,</a:t>
                      </a:r>
                    </a:p>
                    <a:p>
                      <a:pPr marL="0" marR="0" lvl="0" indent="0" algn="ctr" rtl="0">
                        <a:spcBef>
                          <a:spcPts val="0"/>
                        </a:spcBef>
                        <a:spcAft>
                          <a:spcPts val="0"/>
                        </a:spcAft>
                        <a:buNone/>
                      </a:pPr>
                      <a:r>
                        <a:rPr lang="en-IN" sz="1100" b="1" dirty="0"/>
                        <a:t> </a:t>
                      </a:r>
                      <a:r>
                        <a:rPr lang="en-IN" sz="1100" b="1" dirty="0" err="1"/>
                        <a:t>Entin</a:t>
                      </a:r>
                      <a:r>
                        <a:rPr lang="en-IN" sz="1100" b="1" dirty="0"/>
                        <a:t> </a:t>
                      </a:r>
                      <a:r>
                        <a:rPr lang="en-IN" sz="1100" b="1" dirty="0" err="1"/>
                        <a:t>Martiana</a:t>
                      </a:r>
                      <a:r>
                        <a:rPr lang="en-IN" sz="1100" b="1" dirty="0"/>
                        <a:t> </a:t>
                      </a:r>
                      <a:r>
                        <a:rPr lang="en-IN" sz="1100" b="1" dirty="0" err="1"/>
                        <a:t>Kusumaningtyas</a:t>
                      </a:r>
                      <a:r>
                        <a:rPr lang="en-IN" sz="1100" b="1" dirty="0"/>
                        <a:t>, </a:t>
                      </a:r>
                      <a:r>
                        <a:rPr lang="en-IN" sz="1100" b="1" dirty="0" err="1"/>
                        <a:t>Aliridho</a:t>
                      </a:r>
                      <a:r>
                        <a:rPr lang="en-IN" sz="1100" b="1" dirty="0"/>
                        <a:t> </a:t>
                      </a:r>
                      <a:r>
                        <a:rPr lang="en-IN" sz="1100" b="1" dirty="0" err="1"/>
                        <a:t>Barakbah</a:t>
                      </a:r>
                      <a:endParaRPr sz="1100" b="1" dirty="0"/>
                    </a:p>
                  </a:txBody>
                  <a:tcPr marL="68600" marR="68600" marT="34300" marB="34300"/>
                </a:tc>
                <a:tc>
                  <a:txBody>
                    <a:bodyPr/>
                    <a:lstStyle/>
                    <a:p>
                      <a:pPr marL="0" marR="0" lvl="0" indent="0" algn="l" rtl="0">
                        <a:spcBef>
                          <a:spcPts val="0"/>
                        </a:spcBef>
                        <a:spcAft>
                          <a:spcPts val="0"/>
                        </a:spcAft>
                        <a:buNone/>
                      </a:pPr>
                      <a:r>
                        <a:rPr lang="en-IN" sz="1100" dirty="0"/>
                        <a:t>Text Mining Method</a:t>
                      </a:r>
                      <a:endParaRPr sz="1100" dirty="0"/>
                    </a:p>
                  </a:txBody>
                  <a:tcPr marL="68600" marR="68600" marT="34300" marB="34300"/>
                </a:tc>
                <a:tc>
                  <a:txBody>
                    <a:bodyPr/>
                    <a:lstStyle/>
                    <a:p>
                      <a:pPr marL="0" marR="0" lvl="0" indent="0" algn="l" rtl="0">
                        <a:spcBef>
                          <a:spcPts val="0"/>
                        </a:spcBef>
                        <a:spcAft>
                          <a:spcPts val="0"/>
                        </a:spcAft>
                        <a:buNone/>
                      </a:pPr>
                      <a:r>
                        <a:rPr lang="en-IN" sz="1100" dirty="0"/>
                        <a:t>Mining of Massive Dataset</a:t>
                      </a:r>
                      <a:endParaRPr sz="1100" dirty="0"/>
                    </a:p>
                  </a:txBody>
                  <a:tcPr marL="68600" marR="68600" marT="34300" marB="34300"/>
                </a:tc>
                <a:tc>
                  <a:txBody>
                    <a:bodyPr/>
                    <a:lstStyle/>
                    <a:p>
                      <a:pPr marL="0" marR="0" lvl="0" indent="0" algn="l" rtl="0">
                        <a:spcBef>
                          <a:spcPts val="0"/>
                        </a:spcBef>
                        <a:spcAft>
                          <a:spcPts val="0"/>
                        </a:spcAft>
                        <a:buNone/>
                      </a:pPr>
                      <a:r>
                        <a:rPr lang="en-IN" sz="1100" dirty="0"/>
                        <a:t>87%</a:t>
                      </a:r>
                      <a:endParaRPr sz="1100" dirty="0"/>
                    </a:p>
                  </a:txBody>
                  <a:tcPr marL="68600" marR="68600" marT="34300" marB="34300"/>
                </a:tc>
                <a:tc>
                  <a:txBody>
                    <a:bodyPr/>
                    <a:lstStyle/>
                    <a:p>
                      <a:pPr marL="0" marR="0" lvl="0" indent="0" algn="l" rtl="0">
                        <a:spcBef>
                          <a:spcPts val="0"/>
                        </a:spcBef>
                        <a:spcAft>
                          <a:spcPts val="0"/>
                        </a:spcAft>
                        <a:buNone/>
                      </a:pPr>
                      <a:r>
                        <a:rPr lang="en-US" sz="1000" b="0" i="0" u="none" strike="noStrike" cap="none" dirty="0">
                          <a:solidFill>
                            <a:schemeClr val="dk1"/>
                          </a:solidFill>
                          <a:effectLst/>
                          <a:latin typeface="Calibri"/>
                          <a:ea typeface="Calibri"/>
                          <a:cs typeface="Calibri"/>
                          <a:sym typeface="Arial"/>
                        </a:rPr>
                        <a:t>Enhanced chatbot accuracy through synonyms, pre-processing, and binary cosine similarity, potentially increasing accuracy by 25%.</a:t>
                      </a:r>
                      <a:endParaRPr sz="800" dirty="0"/>
                    </a:p>
                  </a:txBody>
                  <a:tcPr marL="68600" marR="68600" marT="34300" marB="34300"/>
                </a:tc>
                <a:tc>
                  <a:txBody>
                    <a:bodyPr/>
                    <a:lstStyle/>
                    <a:p>
                      <a:pPr marL="0" marR="0" lvl="0" indent="0" algn="l" rtl="0">
                        <a:spcBef>
                          <a:spcPts val="0"/>
                        </a:spcBef>
                        <a:spcAft>
                          <a:spcPts val="0"/>
                        </a:spcAft>
                        <a:buNone/>
                      </a:pPr>
                      <a:r>
                        <a:rPr lang="en-US" sz="1050" b="0" i="0" u="none" strike="noStrike" cap="none" dirty="0">
                          <a:solidFill>
                            <a:schemeClr val="dk1"/>
                          </a:solidFill>
                          <a:effectLst/>
                          <a:latin typeface="Calibri"/>
                          <a:ea typeface="Calibri"/>
                          <a:cs typeface="Calibri"/>
                          <a:sym typeface="Arial"/>
                        </a:rPr>
                        <a:t>time-consuming process of creating and updating synonym dictionaries, the potential for errors when adding synonyms</a:t>
                      </a:r>
                      <a:endParaRPr sz="900" dirty="0"/>
                    </a:p>
                  </a:txBody>
                  <a:tcPr marL="68600" marR="68600" marT="34300" marB="34300"/>
                </a:tc>
                <a:tc>
                  <a:txBody>
                    <a:bodyPr/>
                    <a:lstStyle/>
                    <a:p>
                      <a:pPr marL="0" marR="0" lvl="0" indent="0" algn="l" rtl="0">
                        <a:spcBef>
                          <a:spcPts val="0"/>
                        </a:spcBef>
                        <a:spcAft>
                          <a:spcPts val="0"/>
                        </a:spcAft>
                        <a:buNone/>
                      </a:pPr>
                      <a:r>
                        <a:rPr lang="en-US" sz="1000" b="0" i="0" u="none" strike="noStrike" cap="none" dirty="0">
                          <a:solidFill>
                            <a:schemeClr val="dk1"/>
                          </a:solidFill>
                          <a:effectLst/>
                          <a:latin typeface="Calibri"/>
                          <a:ea typeface="Calibri"/>
                          <a:cs typeface="Calibri"/>
                          <a:sym typeface="Arial"/>
                        </a:rPr>
                        <a:t>further improvements in synonym handling, developing efficient synonym dictionary creation methods</a:t>
                      </a:r>
                      <a:endParaRPr sz="800" dirty="0"/>
                    </a:p>
                  </a:txBody>
                  <a:tcPr marL="68600" marR="68600" marT="34300" marB="34300"/>
                </a:tc>
                <a:extLst>
                  <a:ext uri="{0D108BD9-81ED-4DB2-BD59-A6C34878D82A}">
                    <a16:rowId xmlns:a16="http://schemas.microsoft.com/office/drawing/2014/main" val="10001"/>
                  </a:ext>
                </a:extLst>
              </a:tr>
              <a:tr h="1373874">
                <a:tc>
                  <a:txBody>
                    <a:bodyPr/>
                    <a:lstStyle/>
                    <a:p>
                      <a:pPr marL="0" marR="0" lvl="0" indent="0" algn="l" rtl="0">
                        <a:spcBef>
                          <a:spcPts val="0"/>
                        </a:spcBef>
                        <a:spcAft>
                          <a:spcPts val="0"/>
                        </a:spcAft>
                        <a:buNone/>
                      </a:pPr>
                      <a:r>
                        <a:rPr lang="en-US" sz="1400" dirty="0"/>
                        <a:t>14</a:t>
                      </a:r>
                      <a:endParaRPr sz="1400" dirty="0"/>
                    </a:p>
                  </a:txBody>
                  <a:tcPr marL="68600" marR="68600" marT="34300" marB="34300"/>
                </a:tc>
                <a:tc>
                  <a:txBody>
                    <a:bodyPr/>
                    <a:lstStyle/>
                    <a:p>
                      <a:pPr marL="0" marR="0" lvl="0" indent="0" algn="l" rtl="0">
                        <a:spcBef>
                          <a:spcPts val="0"/>
                        </a:spcBef>
                        <a:spcAft>
                          <a:spcPts val="0"/>
                        </a:spcAft>
                        <a:buNone/>
                      </a:pPr>
                      <a:r>
                        <a:rPr lang="en-US" sz="1100" dirty="0"/>
                        <a:t>Various Real Time Chat Bots and Their Applications in Human Life</a:t>
                      </a:r>
                    </a:p>
                    <a:p>
                      <a:pPr marL="0" marR="0" lvl="0" indent="0" algn="l" rtl="0">
                        <a:spcBef>
                          <a:spcPts val="0"/>
                        </a:spcBef>
                        <a:spcAft>
                          <a:spcPts val="0"/>
                        </a:spcAft>
                        <a:buNone/>
                      </a:pPr>
                      <a:r>
                        <a:rPr lang="en-US" sz="1100" b="1" dirty="0"/>
                        <a:t>(2019)</a:t>
                      </a:r>
                      <a:endParaRPr sz="1100" b="1" dirty="0"/>
                    </a:p>
                    <a:p>
                      <a:pPr marL="0" marR="0" lvl="0" indent="0" algn="l" rtl="0">
                        <a:spcBef>
                          <a:spcPts val="0"/>
                        </a:spcBef>
                        <a:spcAft>
                          <a:spcPts val="0"/>
                        </a:spcAft>
                        <a:buNone/>
                      </a:pPr>
                      <a:endParaRPr sz="1100" dirty="0"/>
                    </a:p>
                  </a:txBody>
                  <a:tcPr marL="68600" marR="68600" marT="34300" marB="34300"/>
                </a:tc>
                <a:tc>
                  <a:txBody>
                    <a:bodyPr/>
                    <a:lstStyle/>
                    <a:p>
                      <a:pPr marL="0" marR="0" lvl="0" indent="0" algn="ctr" rtl="0">
                        <a:spcBef>
                          <a:spcPts val="0"/>
                        </a:spcBef>
                        <a:spcAft>
                          <a:spcPts val="0"/>
                        </a:spcAft>
                        <a:buNone/>
                      </a:pPr>
                      <a:r>
                        <a:rPr lang="fi-FI" sz="1100" b="1" dirty="0"/>
                        <a:t>V. Krishna sree, </a:t>
                      </a:r>
                    </a:p>
                    <a:p>
                      <a:pPr marL="0" marR="0" lvl="0" indent="0" algn="ctr" rtl="0">
                        <a:spcBef>
                          <a:spcPts val="0"/>
                        </a:spcBef>
                        <a:spcAft>
                          <a:spcPts val="0"/>
                        </a:spcAft>
                        <a:buNone/>
                      </a:pPr>
                      <a:r>
                        <a:rPr lang="fi-FI" sz="1100" b="1" dirty="0"/>
                        <a:t>C. Kaushik, </a:t>
                      </a:r>
                    </a:p>
                    <a:p>
                      <a:pPr marL="0" marR="0" lvl="0" indent="0" algn="ctr" rtl="0">
                        <a:spcBef>
                          <a:spcPts val="0"/>
                        </a:spcBef>
                        <a:spcAft>
                          <a:spcPts val="0"/>
                        </a:spcAft>
                        <a:buNone/>
                      </a:pPr>
                      <a:r>
                        <a:rPr lang="fi-FI" sz="1100" b="1" dirty="0"/>
                        <a:t>G. Sahitya, Remalli Rohan </a:t>
                      </a:r>
                      <a:endParaRPr sz="1100" b="1" dirty="0"/>
                    </a:p>
                  </a:txBody>
                  <a:tcPr marL="68600" marR="68600" marT="34300" marB="34300"/>
                </a:tc>
                <a:tc>
                  <a:txBody>
                    <a:bodyPr/>
                    <a:lstStyle/>
                    <a:p>
                      <a:pPr marL="0" marR="0" lvl="0" indent="0" algn="l" rtl="0">
                        <a:spcBef>
                          <a:spcPts val="0"/>
                        </a:spcBef>
                        <a:spcAft>
                          <a:spcPts val="0"/>
                        </a:spcAft>
                        <a:buNone/>
                      </a:pPr>
                      <a:r>
                        <a:rPr lang="en-IN" sz="1100" dirty="0"/>
                        <a:t>K-NN classification algorithm, AGNES algorithm </a:t>
                      </a:r>
                      <a:endParaRPr sz="1100" dirty="0"/>
                    </a:p>
                  </a:txBody>
                  <a:tcPr marL="68600" marR="68600" marT="34300" marB="34300"/>
                </a:tc>
                <a:tc>
                  <a:txBody>
                    <a:bodyPr/>
                    <a:lstStyle/>
                    <a:p>
                      <a:pPr marL="0" marR="0" lvl="0" indent="0" algn="l" rtl="0">
                        <a:spcBef>
                          <a:spcPts val="0"/>
                        </a:spcBef>
                        <a:spcAft>
                          <a:spcPts val="0"/>
                        </a:spcAft>
                        <a:buNone/>
                      </a:pPr>
                      <a:r>
                        <a:rPr lang="en-IN" sz="1100" dirty="0"/>
                        <a:t>College based dataset for all queries</a:t>
                      </a:r>
                      <a:endParaRPr sz="1100" dirty="0"/>
                    </a:p>
                  </a:txBody>
                  <a:tcPr marL="68600" marR="68600" marT="34300" marB="34300"/>
                </a:tc>
                <a:tc>
                  <a:txBody>
                    <a:bodyPr/>
                    <a:lstStyle/>
                    <a:p>
                      <a:pPr marL="0" marR="0" lvl="0" indent="0" algn="l" rtl="0">
                        <a:spcBef>
                          <a:spcPts val="0"/>
                        </a:spcBef>
                        <a:spcAft>
                          <a:spcPts val="0"/>
                        </a:spcAft>
                        <a:buNone/>
                      </a:pPr>
                      <a:r>
                        <a:rPr lang="en-IN" sz="1100" dirty="0"/>
                        <a:t>85%</a:t>
                      </a:r>
                      <a:endParaRPr sz="1100" dirty="0"/>
                    </a:p>
                  </a:txBody>
                  <a:tcPr marL="68600" marR="68600" marT="34300" marB="34300"/>
                </a:tc>
                <a:tc>
                  <a:txBody>
                    <a:bodyPr/>
                    <a:lstStyle/>
                    <a:p>
                      <a:pPr marL="0" marR="0" lvl="0" indent="0" algn="l" rtl="0">
                        <a:spcBef>
                          <a:spcPts val="0"/>
                        </a:spcBef>
                        <a:spcAft>
                          <a:spcPts val="0"/>
                        </a:spcAft>
                        <a:buNone/>
                      </a:pPr>
                      <a:r>
                        <a:rPr lang="en-US" sz="1100" dirty="0"/>
                        <a:t>General purpose chatbots must be user friendly, easy to understand and be simple</a:t>
                      </a:r>
                      <a:endParaRPr sz="1000" dirty="0"/>
                    </a:p>
                  </a:txBody>
                  <a:tcPr marL="68600" marR="68600" marT="34300" marB="34300"/>
                </a:tc>
                <a:tc>
                  <a:txBody>
                    <a:bodyPr/>
                    <a:lstStyle/>
                    <a:p>
                      <a:pPr marL="0" marR="0" lvl="0" indent="0" algn="l" rtl="0">
                        <a:spcBef>
                          <a:spcPts val="0"/>
                        </a:spcBef>
                        <a:spcAft>
                          <a:spcPts val="0"/>
                        </a:spcAft>
                        <a:buNone/>
                      </a:pPr>
                      <a:endParaRPr sz="1100" dirty="0"/>
                    </a:p>
                  </a:txBody>
                  <a:tcPr marL="68600" marR="68600" marT="34300" marB="34300"/>
                </a:tc>
                <a:tc>
                  <a:txBody>
                    <a:bodyPr/>
                    <a:lstStyle/>
                    <a:p>
                      <a:pPr marL="0" marR="0" lvl="0" indent="0" algn="l" rtl="0">
                        <a:spcBef>
                          <a:spcPts val="0"/>
                        </a:spcBef>
                        <a:spcAft>
                          <a:spcPts val="0"/>
                        </a:spcAft>
                        <a:buNone/>
                      </a:pPr>
                      <a:r>
                        <a:rPr lang="en-US" sz="1000" b="0" i="0" u="none" strike="noStrike" cap="none" dirty="0">
                          <a:solidFill>
                            <a:schemeClr val="dk1"/>
                          </a:solidFill>
                          <a:effectLst/>
                          <a:latin typeface="Calibri"/>
                          <a:ea typeface="Calibri"/>
                          <a:cs typeface="Calibri"/>
                          <a:sym typeface="Arial"/>
                        </a:rPr>
                        <a:t>Improving performance with artificial neural networks, enhancing their use for various purposes such as recommendation, elder care, and research analysis.</a:t>
                      </a:r>
                      <a:endParaRPr sz="1000" dirty="0"/>
                    </a:p>
                  </a:txBody>
                  <a:tcPr marL="68600" marR="68600" marT="34300" marB="34300"/>
                </a:tc>
                <a:extLst>
                  <a:ext uri="{0D108BD9-81ED-4DB2-BD59-A6C34878D82A}">
                    <a16:rowId xmlns:a16="http://schemas.microsoft.com/office/drawing/2014/main" val="10002"/>
                  </a:ext>
                </a:extLst>
              </a:tr>
              <a:tr h="1271608">
                <a:tc>
                  <a:txBody>
                    <a:bodyPr/>
                    <a:lstStyle/>
                    <a:p>
                      <a:pPr marL="0" marR="0" lvl="0" indent="0" algn="l" rtl="0">
                        <a:spcBef>
                          <a:spcPts val="0"/>
                        </a:spcBef>
                        <a:spcAft>
                          <a:spcPts val="0"/>
                        </a:spcAft>
                        <a:buNone/>
                      </a:pPr>
                      <a:r>
                        <a:rPr lang="en-US" sz="1400" dirty="0"/>
                        <a:t>15</a:t>
                      </a:r>
                      <a:endParaRPr sz="1400" dirty="0"/>
                    </a:p>
                  </a:txBody>
                  <a:tcPr marL="68600" marR="68600" marT="34300" marB="34300"/>
                </a:tc>
                <a:tc>
                  <a:txBody>
                    <a:bodyPr/>
                    <a:lstStyle/>
                    <a:p>
                      <a:pPr marL="0" marR="0" lvl="0" indent="0" algn="l" rtl="0">
                        <a:spcBef>
                          <a:spcPts val="0"/>
                        </a:spcBef>
                        <a:spcAft>
                          <a:spcPts val="0"/>
                        </a:spcAft>
                        <a:buNone/>
                      </a:pPr>
                      <a:r>
                        <a:rPr lang="en-US" sz="1100" dirty="0"/>
                        <a:t>Chatbot for University Related FAQs</a:t>
                      </a:r>
                    </a:p>
                    <a:p>
                      <a:pPr marL="0" marR="0" lvl="0" indent="0" algn="l" rtl="0">
                        <a:spcBef>
                          <a:spcPts val="0"/>
                        </a:spcBef>
                        <a:spcAft>
                          <a:spcPts val="0"/>
                        </a:spcAft>
                        <a:buNone/>
                      </a:pPr>
                      <a:r>
                        <a:rPr lang="en-US" sz="1100" b="1" dirty="0"/>
                        <a:t>(2019)</a:t>
                      </a:r>
                      <a:endParaRPr sz="1100" b="1" dirty="0"/>
                    </a:p>
                  </a:txBody>
                  <a:tcPr marL="68600" marR="68600" marT="34300" marB="34300"/>
                </a:tc>
                <a:tc>
                  <a:txBody>
                    <a:bodyPr/>
                    <a:lstStyle/>
                    <a:p>
                      <a:pPr marL="0" marR="0" lvl="0" indent="0" algn="ctr" rtl="0">
                        <a:spcBef>
                          <a:spcPts val="0"/>
                        </a:spcBef>
                        <a:spcAft>
                          <a:spcPts val="0"/>
                        </a:spcAft>
                        <a:buNone/>
                      </a:pPr>
                      <a:r>
                        <a:rPr lang="en-IN" sz="1100" b="1" dirty="0"/>
                        <a:t>Bhavika R. </a:t>
                      </a:r>
                      <a:r>
                        <a:rPr lang="en-IN" sz="1100" b="1" dirty="0" err="1"/>
                        <a:t>Ranoliya</a:t>
                      </a:r>
                      <a:r>
                        <a:rPr lang="en-IN" sz="1100" b="1" dirty="0"/>
                        <a:t>, Nidhi </a:t>
                      </a:r>
                      <a:r>
                        <a:rPr lang="en-IN" sz="1100" b="1" dirty="0" err="1"/>
                        <a:t>Raghuwanshi</a:t>
                      </a:r>
                      <a:r>
                        <a:rPr lang="en-IN" sz="1100" b="1" dirty="0"/>
                        <a:t>,</a:t>
                      </a:r>
                    </a:p>
                    <a:p>
                      <a:pPr marL="0" marR="0" lvl="0" indent="0" algn="ctr" rtl="0">
                        <a:spcBef>
                          <a:spcPts val="0"/>
                        </a:spcBef>
                        <a:spcAft>
                          <a:spcPts val="0"/>
                        </a:spcAft>
                        <a:buNone/>
                      </a:pPr>
                      <a:r>
                        <a:rPr lang="en-IN" sz="1100" b="1" dirty="0"/>
                        <a:t>Sanjay Singh</a:t>
                      </a:r>
                      <a:endParaRPr sz="1100" b="1"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Artificial Intelligence Markup Language (AIML), Latent Semantic Analysis (LSA)</a:t>
                      </a:r>
                      <a:endParaRPr sz="1000" dirty="0"/>
                    </a:p>
                  </a:txBody>
                  <a:tcPr marL="68600" marR="68600" marT="34300" marB="34300"/>
                </a:tc>
                <a:tc>
                  <a:txBody>
                    <a:bodyPr/>
                    <a:lstStyle/>
                    <a:p>
                      <a:pPr marL="0" marR="0" lvl="0" indent="0" algn="l" rtl="0">
                        <a:spcBef>
                          <a:spcPts val="0"/>
                        </a:spcBef>
                        <a:spcAft>
                          <a:spcPts val="0"/>
                        </a:spcAft>
                        <a:buNone/>
                      </a:pPr>
                      <a:r>
                        <a:rPr lang="en-IN" sz="1100" b="0" i="0" u="none" strike="noStrike" cap="none" dirty="0">
                          <a:solidFill>
                            <a:schemeClr val="dk1"/>
                          </a:solidFill>
                          <a:effectLst/>
                          <a:latin typeface="Calibri"/>
                          <a:ea typeface="Calibri"/>
                          <a:cs typeface="Calibri"/>
                          <a:sym typeface="Arial"/>
                        </a:rPr>
                        <a:t>Dataset of FAQs </a:t>
                      </a:r>
                      <a:r>
                        <a:rPr lang="en-US" sz="1100" b="0" i="0" u="none" strike="noStrike" cap="none" dirty="0">
                          <a:solidFill>
                            <a:schemeClr val="dk1"/>
                          </a:solidFill>
                          <a:effectLst/>
                          <a:latin typeface="Calibri"/>
                          <a:ea typeface="Calibri"/>
                          <a:cs typeface="Calibri"/>
                          <a:sym typeface="Arial"/>
                        </a:rPr>
                        <a:t>hat efficiently and accurately responds to queries</a:t>
                      </a:r>
                      <a:endParaRPr sz="1000" dirty="0"/>
                    </a:p>
                  </a:txBody>
                  <a:tcPr marL="68600" marR="68600" marT="34300" marB="34300"/>
                </a:tc>
                <a:tc>
                  <a:txBody>
                    <a:bodyPr/>
                    <a:lstStyle/>
                    <a:p>
                      <a:pPr marL="0" marR="0" lvl="0" indent="0" algn="l" rtl="0">
                        <a:spcBef>
                          <a:spcPts val="0"/>
                        </a:spcBef>
                        <a:spcAft>
                          <a:spcPts val="0"/>
                        </a:spcAft>
                        <a:buNone/>
                      </a:pPr>
                      <a:r>
                        <a:rPr lang="en-IN" sz="1100" dirty="0"/>
                        <a:t>96%</a:t>
                      </a:r>
                      <a:endParaRPr sz="1100"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Enhances human-computer interaction by providing satisfactory answers to user queries.</a:t>
                      </a:r>
                      <a:endParaRPr sz="1000" dirty="0"/>
                    </a:p>
                  </a:txBody>
                  <a:tcPr marL="68600" marR="68600" marT="34300" marB="34300"/>
                </a:tc>
                <a:tc>
                  <a:txBody>
                    <a:bodyPr/>
                    <a:lstStyle/>
                    <a:p>
                      <a:pPr marL="0" marR="0" lvl="0" indent="0" algn="l" rtl="0">
                        <a:spcBef>
                          <a:spcPts val="0"/>
                        </a:spcBef>
                        <a:spcAft>
                          <a:spcPts val="0"/>
                        </a:spcAft>
                        <a:buNone/>
                      </a:pPr>
                      <a:r>
                        <a:rPr lang="en-US" sz="1050" b="0" i="0" u="none" strike="noStrike" cap="none" dirty="0">
                          <a:solidFill>
                            <a:schemeClr val="dk1"/>
                          </a:solidFill>
                          <a:effectLst/>
                          <a:latin typeface="Calibri"/>
                          <a:ea typeface="Calibri"/>
                          <a:cs typeface="Calibri"/>
                          <a:sym typeface="Arial"/>
                        </a:rPr>
                        <a:t>For users to query missing data to receive satisfactory answers, indicating potential limitations in providing complete and proactive responses.</a:t>
                      </a:r>
                      <a:endParaRPr sz="900" dirty="0"/>
                    </a:p>
                  </a:txBody>
                  <a:tcPr marL="68600" marR="68600" marT="34300" marB="34300"/>
                </a:tc>
                <a:tc>
                  <a:txBody>
                    <a:bodyPr/>
                    <a:lstStyle/>
                    <a:p>
                      <a:pPr marL="0" marR="0" lvl="0" indent="0" algn="l" rtl="0">
                        <a:spcBef>
                          <a:spcPts val="0"/>
                        </a:spcBef>
                        <a:spcAft>
                          <a:spcPts val="0"/>
                        </a:spcAft>
                        <a:buNone/>
                      </a:pPr>
                      <a:r>
                        <a:rPr lang="en-US" sz="1000" b="0" i="0" u="none" strike="noStrike" cap="none" dirty="0">
                          <a:solidFill>
                            <a:schemeClr val="dk1"/>
                          </a:solidFill>
                          <a:effectLst/>
                          <a:latin typeface="Calibri"/>
                          <a:ea typeface="Calibri"/>
                          <a:cs typeface="Calibri"/>
                          <a:sym typeface="Arial"/>
                        </a:rPr>
                        <a:t>Future work includes creating a chatbot blending AIML and LSA for natural interactions, improving response accuracy with LSA.</a:t>
                      </a:r>
                      <a:endParaRPr sz="800" dirty="0"/>
                    </a:p>
                  </a:txBody>
                  <a:tcPr marL="68600" marR="68600" marT="34300" marB="34300"/>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062928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45"/>
          <p:cNvSpPr txBox="1">
            <a:spLocks noGrp="1"/>
          </p:cNvSpPr>
          <p:nvPr>
            <p:ph type="subTitle" idx="1"/>
          </p:nvPr>
        </p:nvSpPr>
        <p:spPr>
          <a:xfrm>
            <a:off x="467425" y="1394975"/>
            <a:ext cx="2198400" cy="12162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Collecting Admission-related Data</a:t>
            </a:r>
            <a:endParaRPr/>
          </a:p>
        </p:txBody>
      </p:sp>
      <p:sp>
        <p:nvSpPr>
          <p:cNvPr id="310" name="Google Shape;310;p45"/>
          <p:cNvSpPr txBox="1">
            <a:spLocks noGrp="1"/>
          </p:cNvSpPr>
          <p:nvPr>
            <p:ph type="subTitle" idx="2"/>
          </p:nvPr>
        </p:nvSpPr>
        <p:spPr>
          <a:xfrm>
            <a:off x="467425" y="3096425"/>
            <a:ext cx="2198400" cy="12162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Manual Data Collection as a Backup</a:t>
            </a:r>
            <a:endParaRPr/>
          </a:p>
        </p:txBody>
      </p:sp>
      <p:sp>
        <p:nvSpPr>
          <p:cNvPr id="311" name="Google Shape;311;p45"/>
          <p:cNvSpPr txBox="1">
            <a:spLocks noGrp="1"/>
          </p:cNvSpPr>
          <p:nvPr>
            <p:ph type="subTitle" idx="3"/>
          </p:nvPr>
        </p:nvSpPr>
        <p:spPr>
          <a:xfrm>
            <a:off x="6302925" y="1394975"/>
            <a:ext cx="2277300" cy="1212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Handling General Queries and Enquiries</a:t>
            </a:r>
            <a:endParaRPr/>
          </a:p>
        </p:txBody>
      </p:sp>
      <p:sp>
        <p:nvSpPr>
          <p:cNvPr id="312" name="Google Shape;312;p45"/>
          <p:cNvSpPr txBox="1">
            <a:spLocks noGrp="1"/>
          </p:cNvSpPr>
          <p:nvPr>
            <p:ph type="subTitle" idx="4"/>
          </p:nvPr>
        </p:nvSpPr>
        <p:spPr>
          <a:xfrm>
            <a:off x="6302925" y="3096425"/>
            <a:ext cx="2277300" cy="1212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Dataset Creation and Preprocessing</a:t>
            </a:r>
            <a:endParaRPr/>
          </a:p>
        </p:txBody>
      </p:sp>
      <p:sp>
        <p:nvSpPr>
          <p:cNvPr id="313" name="Google Shape;313;p45"/>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Objectives of the Chatbot</a:t>
            </a:r>
            <a:endParaRPr/>
          </a:p>
        </p:txBody>
      </p:sp>
      <p:sp>
        <p:nvSpPr>
          <p:cNvPr id="314" name="Google Shape;314;p45"/>
          <p:cNvSpPr txBox="1">
            <a:spLocks noGrp="1"/>
          </p:cNvSpPr>
          <p:nvPr>
            <p:ph type="ftr" idx="11"/>
          </p:nvPr>
        </p:nvSpPr>
        <p:spPr>
          <a:xfrm>
            <a:off x="3001776" y="4830900"/>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dirty="0">
                <a:solidFill>
                  <a:schemeClr val="dk1"/>
                </a:solidFill>
                <a:latin typeface="Calibri"/>
                <a:ea typeface="Calibri"/>
                <a:cs typeface="Calibri"/>
                <a:sym typeface="Calibri"/>
              </a:rPr>
              <a:t>Nutan College of Engineering and Research</a:t>
            </a:r>
            <a:endParaRPr sz="1400" b="0" i="0" u="none" strike="noStrike" cap="none" dirty="0">
              <a:solidFill>
                <a:schemeClr val="dk1"/>
              </a:solidFill>
              <a:latin typeface="Calibri"/>
              <a:ea typeface="Calibri"/>
              <a:cs typeface="Calibri"/>
              <a:sym typeface="Calibri"/>
            </a:endParaRPr>
          </a:p>
        </p:txBody>
      </p:sp>
      <p:pic>
        <p:nvPicPr>
          <p:cNvPr id="315" name="Google Shape;315;p45"/>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316" name="Google Shape;316;p45"/>
          <p:cNvPicPr preferRelativeResize="0"/>
          <p:nvPr/>
        </p:nvPicPr>
        <p:blipFill>
          <a:blip r:embed="rId4">
            <a:alphaModFix/>
          </a:blip>
          <a:stretch>
            <a:fillRect/>
          </a:stretch>
        </p:blipFill>
        <p:spPr>
          <a:xfrm>
            <a:off x="0" y="0"/>
            <a:ext cx="990599" cy="9905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pic>
        <p:nvPicPr>
          <p:cNvPr id="340" name="Google Shape;340;p48"/>
          <p:cNvPicPr preferRelativeResize="0">
            <a:picLocks noGrp="1"/>
          </p:cNvPicPr>
          <p:nvPr>
            <p:ph type="pic" idx="2"/>
          </p:nvPr>
        </p:nvPicPr>
        <p:blipFill rotWithShape="1">
          <a:blip r:embed="rId3">
            <a:alphaModFix/>
          </a:blip>
          <a:srcRect l="38374" r="38374"/>
          <a:stretch/>
        </p:blipFill>
        <p:spPr>
          <a:xfrm>
            <a:off x="5843075" y="632300"/>
            <a:ext cx="2615100" cy="3918900"/>
          </a:xfrm>
          <a:prstGeom prst="roundRect">
            <a:avLst>
              <a:gd name="adj" fmla="val 16667"/>
            </a:avLst>
          </a:prstGeom>
        </p:spPr>
      </p:pic>
      <p:sp>
        <p:nvSpPr>
          <p:cNvPr id="341" name="Google Shape;341;p48"/>
          <p:cNvSpPr txBox="1">
            <a:spLocks noGrp="1"/>
          </p:cNvSpPr>
          <p:nvPr>
            <p:ph type="title"/>
          </p:nvPr>
        </p:nvSpPr>
        <p:spPr>
          <a:xfrm>
            <a:off x="1150790" y="263699"/>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Automated Data Collection Processes</a:t>
            </a:r>
            <a:endParaRPr dirty="0"/>
          </a:p>
        </p:txBody>
      </p:sp>
      <p:sp>
        <p:nvSpPr>
          <p:cNvPr id="342" name="Google Shape;342;p48"/>
          <p:cNvSpPr txBox="1">
            <a:spLocks noGrp="1"/>
          </p:cNvSpPr>
          <p:nvPr>
            <p:ph type="subTitle" idx="1"/>
          </p:nvPr>
        </p:nvSpPr>
        <p:spPr>
          <a:xfrm>
            <a:off x="998634" y="990599"/>
            <a:ext cx="3763800" cy="3270077"/>
          </a:xfrm>
          <a:prstGeom prst="rect">
            <a:avLst/>
          </a:prstGeom>
        </p:spPr>
        <p:txBody>
          <a:bodyPr spcFirstLastPara="1" wrap="square" lIns="91425" tIns="91425" rIns="91425" bIns="91425" anchor="t" anchorCtr="0">
            <a:noAutofit/>
          </a:bodyPr>
          <a:lstStyle/>
          <a:p>
            <a:pPr marL="457200" lvl="0" indent="-228600" algn="l" rtl="0">
              <a:spcBef>
                <a:spcPts val="1500"/>
              </a:spcBef>
              <a:spcAft>
                <a:spcPts val="0"/>
              </a:spcAft>
              <a:buClr>
                <a:srgbClr val="F47C00"/>
              </a:buClr>
              <a:buSzPts val="1100"/>
              <a:buFont typeface="Roboto"/>
              <a:buNone/>
            </a:pPr>
            <a:r>
              <a:rPr lang="en" sz="1100" dirty="0">
                <a:solidFill>
                  <a:srgbClr val="F47C00"/>
                </a:solidFill>
                <a:highlight>
                  <a:schemeClr val="lt1"/>
                </a:highlight>
                <a:latin typeface="Roboto"/>
                <a:ea typeface="Roboto"/>
                <a:cs typeface="Roboto"/>
                <a:sym typeface="Roboto"/>
              </a:rPr>
              <a:t>Integration with Systems:</a:t>
            </a:r>
            <a:endParaRPr sz="1100" dirty="0">
              <a:solidFill>
                <a:srgbClr val="F47C00"/>
              </a:solidFill>
              <a:highlight>
                <a:schemeClr val="lt1"/>
              </a:highlight>
              <a:latin typeface="Roboto"/>
              <a:ea typeface="Roboto"/>
              <a:cs typeface="Roboto"/>
              <a:sym typeface="Roboto"/>
            </a:endParaRPr>
          </a:p>
          <a:p>
            <a:pPr marL="914400" lvl="1" indent="-298450" algn="l" rtl="0">
              <a:spcBef>
                <a:spcPts val="0"/>
              </a:spcBef>
              <a:spcAft>
                <a:spcPts val="0"/>
              </a:spcAft>
              <a:buClr>
                <a:srgbClr val="F47C00"/>
              </a:buClr>
              <a:buSzPts val="1100"/>
              <a:buFont typeface="Roboto"/>
              <a:buChar char="●"/>
            </a:pPr>
            <a:r>
              <a:rPr lang="en" sz="1100" dirty="0">
                <a:solidFill>
                  <a:srgbClr val="F47C00"/>
                </a:solidFill>
                <a:highlight>
                  <a:schemeClr val="lt1"/>
                </a:highlight>
                <a:latin typeface="Roboto"/>
                <a:ea typeface="Roboto"/>
                <a:cs typeface="Roboto"/>
                <a:sym typeface="Roboto"/>
              </a:rPr>
              <a:t>Connect seamlessly to databases.</a:t>
            </a:r>
            <a:endParaRPr sz="1100" dirty="0">
              <a:solidFill>
                <a:srgbClr val="F47C00"/>
              </a:solidFill>
              <a:highlight>
                <a:schemeClr val="lt1"/>
              </a:highlight>
              <a:latin typeface="Roboto"/>
              <a:ea typeface="Roboto"/>
              <a:cs typeface="Roboto"/>
              <a:sym typeface="Roboto"/>
            </a:endParaRPr>
          </a:p>
          <a:p>
            <a:pPr marL="914400" lvl="1" indent="-298450" algn="l" rtl="0">
              <a:spcBef>
                <a:spcPts val="0"/>
              </a:spcBef>
              <a:spcAft>
                <a:spcPts val="0"/>
              </a:spcAft>
              <a:buClr>
                <a:srgbClr val="F47C00"/>
              </a:buClr>
              <a:buSzPts val="1100"/>
              <a:buFont typeface="Roboto"/>
              <a:buChar char="●"/>
            </a:pPr>
            <a:r>
              <a:rPr lang="en" sz="1100" dirty="0">
                <a:solidFill>
                  <a:srgbClr val="F47C00"/>
                </a:solidFill>
                <a:highlight>
                  <a:schemeClr val="lt1"/>
                </a:highlight>
                <a:latin typeface="Roboto"/>
                <a:ea typeface="Roboto"/>
                <a:cs typeface="Roboto"/>
                <a:sym typeface="Roboto"/>
              </a:rPr>
              <a:t>Extract relevant data automatically.</a:t>
            </a:r>
            <a:endParaRPr sz="1100" dirty="0">
              <a:solidFill>
                <a:srgbClr val="F47C00"/>
              </a:solidFill>
              <a:highlight>
                <a:schemeClr val="lt1"/>
              </a:highlight>
              <a:latin typeface="Roboto"/>
              <a:ea typeface="Roboto"/>
              <a:cs typeface="Roboto"/>
              <a:sym typeface="Roboto"/>
            </a:endParaRPr>
          </a:p>
          <a:p>
            <a:pPr marL="457200" lvl="0" indent="-228600" algn="l" rtl="0">
              <a:spcBef>
                <a:spcPts val="0"/>
              </a:spcBef>
              <a:spcAft>
                <a:spcPts val="0"/>
              </a:spcAft>
              <a:buClr>
                <a:srgbClr val="F47C00"/>
              </a:buClr>
              <a:buSzPts val="1100"/>
              <a:buFont typeface="Roboto"/>
              <a:buNone/>
            </a:pPr>
            <a:r>
              <a:rPr lang="en" sz="1100" dirty="0">
                <a:solidFill>
                  <a:srgbClr val="F47C00"/>
                </a:solidFill>
                <a:highlight>
                  <a:schemeClr val="lt1"/>
                </a:highlight>
                <a:latin typeface="Roboto"/>
                <a:ea typeface="Roboto"/>
                <a:cs typeface="Roboto"/>
                <a:sym typeface="Roboto"/>
              </a:rPr>
              <a:t>Real-time Retrieval:</a:t>
            </a:r>
            <a:endParaRPr sz="1100" dirty="0">
              <a:solidFill>
                <a:srgbClr val="F47C00"/>
              </a:solidFill>
              <a:highlight>
                <a:schemeClr val="lt1"/>
              </a:highlight>
              <a:latin typeface="Roboto"/>
              <a:ea typeface="Roboto"/>
              <a:cs typeface="Roboto"/>
              <a:sym typeface="Roboto"/>
            </a:endParaRPr>
          </a:p>
          <a:p>
            <a:pPr marL="914400" lvl="1" indent="-298450" algn="l" rtl="0">
              <a:spcBef>
                <a:spcPts val="0"/>
              </a:spcBef>
              <a:spcAft>
                <a:spcPts val="0"/>
              </a:spcAft>
              <a:buClr>
                <a:srgbClr val="F47C00"/>
              </a:buClr>
              <a:buSzPts val="1100"/>
              <a:buFont typeface="Roboto"/>
              <a:buChar char="●"/>
            </a:pPr>
            <a:r>
              <a:rPr lang="en" sz="1100" dirty="0">
                <a:solidFill>
                  <a:srgbClr val="F47C00"/>
                </a:solidFill>
                <a:highlight>
                  <a:schemeClr val="lt1"/>
                </a:highlight>
                <a:latin typeface="Roboto"/>
                <a:ea typeface="Roboto"/>
                <a:cs typeface="Roboto"/>
                <a:sym typeface="Roboto"/>
              </a:rPr>
              <a:t>Access up-to-date information instantly.</a:t>
            </a:r>
            <a:endParaRPr sz="1100" dirty="0">
              <a:solidFill>
                <a:srgbClr val="F47C00"/>
              </a:solidFill>
              <a:highlight>
                <a:schemeClr val="lt1"/>
              </a:highlight>
              <a:latin typeface="Roboto"/>
              <a:ea typeface="Roboto"/>
              <a:cs typeface="Roboto"/>
              <a:sym typeface="Roboto"/>
            </a:endParaRPr>
          </a:p>
          <a:p>
            <a:pPr marL="914400" lvl="1" indent="-298450" algn="l" rtl="0">
              <a:spcBef>
                <a:spcPts val="0"/>
              </a:spcBef>
              <a:spcAft>
                <a:spcPts val="0"/>
              </a:spcAft>
              <a:buClr>
                <a:srgbClr val="F47C00"/>
              </a:buClr>
              <a:buSzPts val="1100"/>
              <a:buFont typeface="Roboto"/>
              <a:buChar char="●"/>
            </a:pPr>
            <a:r>
              <a:rPr lang="en" sz="1100" dirty="0">
                <a:solidFill>
                  <a:srgbClr val="F47C00"/>
                </a:solidFill>
                <a:highlight>
                  <a:schemeClr val="lt1"/>
                </a:highlight>
                <a:latin typeface="Roboto"/>
                <a:ea typeface="Roboto"/>
                <a:cs typeface="Roboto"/>
                <a:sym typeface="Roboto"/>
              </a:rPr>
              <a:t>Ensure accurate responses.</a:t>
            </a:r>
            <a:endParaRPr sz="1100" dirty="0">
              <a:solidFill>
                <a:srgbClr val="F47C00"/>
              </a:solidFill>
              <a:highlight>
                <a:schemeClr val="lt1"/>
              </a:highlight>
              <a:latin typeface="Roboto"/>
              <a:ea typeface="Roboto"/>
              <a:cs typeface="Roboto"/>
              <a:sym typeface="Roboto"/>
            </a:endParaRPr>
          </a:p>
          <a:p>
            <a:pPr marL="457200" lvl="0" indent="-228600" algn="l" rtl="0">
              <a:spcBef>
                <a:spcPts val="0"/>
              </a:spcBef>
              <a:spcAft>
                <a:spcPts val="0"/>
              </a:spcAft>
              <a:buClr>
                <a:srgbClr val="F47C00"/>
              </a:buClr>
              <a:buSzPts val="1100"/>
              <a:buFont typeface="Roboto"/>
              <a:buNone/>
            </a:pPr>
            <a:r>
              <a:rPr lang="en" sz="1100" dirty="0">
                <a:solidFill>
                  <a:srgbClr val="F47C00"/>
                </a:solidFill>
                <a:highlight>
                  <a:schemeClr val="lt1"/>
                </a:highlight>
                <a:latin typeface="Roboto"/>
                <a:ea typeface="Roboto"/>
                <a:cs typeface="Roboto"/>
                <a:sym typeface="Roboto"/>
              </a:rPr>
              <a:t>Dynamic Form Population:</a:t>
            </a:r>
            <a:endParaRPr sz="1100" dirty="0">
              <a:solidFill>
                <a:srgbClr val="F47C00"/>
              </a:solidFill>
              <a:highlight>
                <a:schemeClr val="lt1"/>
              </a:highlight>
              <a:latin typeface="Roboto"/>
              <a:ea typeface="Roboto"/>
              <a:cs typeface="Roboto"/>
              <a:sym typeface="Roboto"/>
            </a:endParaRPr>
          </a:p>
          <a:p>
            <a:pPr marL="914400" lvl="1" indent="-298450" algn="l" rtl="0">
              <a:spcBef>
                <a:spcPts val="0"/>
              </a:spcBef>
              <a:spcAft>
                <a:spcPts val="0"/>
              </a:spcAft>
              <a:buClr>
                <a:srgbClr val="F47C00"/>
              </a:buClr>
              <a:buSzPts val="1100"/>
              <a:buFont typeface="Roboto"/>
              <a:buChar char="●"/>
            </a:pPr>
            <a:r>
              <a:rPr lang="en" sz="1100" dirty="0">
                <a:solidFill>
                  <a:srgbClr val="F47C00"/>
                </a:solidFill>
                <a:highlight>
                  <a:schemeClr val="lt1"/>
                </a:highlight>
                <a:latin typeface="Roboto"/>
                <a:ea typeface="Roboto"/>
                <a:cs typeface="Roboto"/>
                <a:sym typeface="Roboto"/>
              </a:rPr>
              <a:t>Auto-fill forms for user convenience.</a:t>
            </a:r>
            <a:endParaRPr sz="1100" dirty="0">
              <a:solidFill>
                <a:srgbClr val="F47C00"/>
              </a:solidFill>
              <a:highlight>
                <a:schemeClr val="lt1"/>
              </a:highlight>
              <a:latin typeface="Roboto"/>
              <a:ea typeface="Roboto"/>
              <a:cs typeface="Roboto"/>
              <a:sym typeface="Roboto"/>
            </a:endParaRPr>
          </a:p>
          <a:p>
            <a:pPr marL="914400" lvl="1" indent="-298450" algn="l" rtl="0">
              <a:spcBef>
                <a:spcPts val="0"/>
              </a:spcBef>
              <a:spcAft>
                <a:spcPts val="0"/>
              </a:spcAft>
              <a:buClr>
                <a:srgbClr val="F47C00"/>
              </a:buClr>
              <a:buSzPts val="1100"/>
              <a:buFont typeface="Roboto"/>
              <a:buChar char="●"/>
            </a:pPr>
            <a:r>
              <a:rPr lang="en" sz="1100" dirty="0">
                <a:solidFill>
                  <a:srgbClr val="F47C00"/>
                </a:solidFill>
                <a:highlight>
                  <a:schemeClr val="lt1"/>
                </a:highlight>
                <a:latin typeface="Roboto"/>
                <a:ea typeface="Roboto"/>
                <a:cs typeface="Roboto"/>
                <a:sym typeface="Roboto"/>
              </a:rPr>
              <a:t>Minimize manual data entry.</a:t>
            </a:r>
            <a:endParaRPr sz="1100" dirty="0">
              <a:solidFill>
                <a:srgbClr val="F47C00"/>
              </a:solidFill>
              <a:highlight>
                <a:schemeClr val="lt1"/>
              </a:highlight>
              <a:latin typeface="Roboto"/>
              <a:ea typeface="Roboto"/>
              <a:cs typeface="Roboto"/>
              <a:sym typeface="Roboto"/>
            </a:endParaRPr>
          </a:p>
          <a:p>
            <a:pPr marL="457200" lvl="0" indent="-228600" algn="l" rtl="0">
              <a:spcBef>
                <a:spcPts val="0"/>
              </a:spcBef>
              <a:spcAft>
                <a:spcPts val="0"/>
              </a:spcAft>
              <a:buClr>
                <a:srgbClr val="F47C00"/>
              </a:buClr>
              <a:buSzPts val="1100"/>
              <a:buFont typeface="Roboto"/>
              <a:buNone/>
            </a:pPr>
            <a:r>
              <a:rPr lang="en" sz="1100" dirty="0">
                <a:solidFill>
                  <a:srgbClr val="F47C00"/>
                </a:solidFill>
                <a:highlight>
                  <a:schemeClr val="lt1"/>
                </a:highlight>
                <a:latin typeface="Roboto"/>
                <a:ea typeface="Roboto"/>
                <a:cs typeface="Roboto"/>
                <a:sym typeface="Roboto"/>
              </a:rPr>
              <a:t>Quality Checks:</a:t>
            </a:r>
            <a:endParaRPr sz="1100" dirty="0">
              <a:solidFill>
                <a:srgbClr val="F47C00"/>
              </a:solidFill>
              <a:highlight>
                <a:schemeClr val="lt1"/>
              </a:highlight>
              <a:latin typeface="Roboto"/>
              <a:ea typeface="Roboto"/>
              <a:cs typeface="Roboto"/>
              <a:sym typeface="Roboto"/>
            </a:endParaRPr>
          </a:p>
          <a:p>
            <a:pPr marL="914400" lvl="1" indent="-298450" algn="l" rtl="0">
              <a:spcBef>
                <a:spcPts val="0"/>
              </a:spcBef>
              <a:spcAft>
                <a:spcPts val="0"/>
              </a:spcAft>
              <a:buClr>
                <a:srgbClr val="F47C00"/>
              </a:buClr>
              <a:buSzPts val="1100"/>
              <a:buFont typeface="Roboto"/>
              <a:buChar char="●"/>
            </a:pPr>
            <a:r>
              <a:rPr lang="en" sz="1100" dirty="0">
                <a:solidFill>
                  <a:srgbClr val="F47C00"/>
                </a:solidFill>
                <a:highlight>
                  <a:schemeClr val="lt1"/>
                </a:highlight>
                <a:latin typeface="Roboto"/>
                <a:ea typeface="Roboto"/>
                <a:cs typeface="Roboto"/>
                <a:sym typeface="Roboto"/>
              </a:rPr>
              <a:t>Implement automated validation checks.</a:t>
            </a:r>
            <a:endParaRPr sz="1100" dirty="0">
              <a:solidFill>
                <a:srgbClr val="F47C00"/>
              </a:solidFill>
              <a:highlight>
                <a:schemeClr val="lt1"/>
              </a:highlight>
              <a:latin typeface="Roboto"/>
              <a:ea typeface="Roboto"/>
              <a:cs typeface="Roboto"/>
              <a:sym typeface="Roboto"/>
            </a:endParaRPr>
          </a:p>
          <a:p>
            <a:pPr marL="914400" lvl="1" indent="-298450" algn="l" rtl="0">
              <a:spcBef>
                <a:spcPts val="0"/>
              </a:spcBef>
              <a:spcAft>
                <a:spcPts val="0"/>
              </a:spcAft>
              <a:buClr>
                <a:srgbClr val="F47C00"/>
              </a:buClr>
              <a:buSzPts val="1100"/>
              <a:buFont typeface="Roboto"/>
              <a:buChar char="●"/>
            </a:pPr>
            <a:r>
              <a:rPr lang="en" sz="1100" dirty="0">
                <a:solidFill>
                  <a:srgbClr val="F47C00"/>
                </a:solidFill>
                <a:highlight>
                  <a:schemeClr val="lt1"/>
                </a:highlight>
                <a:latin typeface="Roboto"/>
                <a:ea typeface="Roboto"/>
                <a:cs typeface="Roboto"/>
                <a:sym typeface="Roboto"/>
              </a:rPr>
              <a:t>Correct inconsistent data.</a:t>
            </a:r>
            <a:endParaRPr sz="1100" dirty="0">
              <a:solidFill>
                <a:srgbClr val="F47C00"/>
              </a:solidFill>
              <a:highlight>
                <a:schemeClr val="lt1"/>
              </a:highlight>
              <a:latin typeface="Roboto"/>
              <a:ea typeface="Roboto"/>
              <a:cs typeface="Roboto"/>
              <a:sym typeface="Roboto"/>
            </a:endParaRPr>
          </a:p>
          <a:p>
            <a:pPr marL="457200" lvl="0" indent="-228600" algn="l" rtl="0">
              <a:spcBef>
                <a:spcPts val="0"/>
              </a:spcBef>
              <a:spcAft>
                <a:spcPts val="0"/>
              </a:spcAft>
              <a:buClr>
                <a:srgbClr val="F47C00"/>
              </a:buClr>
              <a:buSzPts val="1100"/>
              <a:buFont typeface="Roboto"/>
              <a:buNone/>
            </a:pPr>
            <a:r>
              <a:rPr lang="en" sz="1100" dirty="0">
                <a:solidFill>
                  <a:srgbClr val="F47C00"/>
                </a:solidFill>
                <a:highlight>
                  <a:schemeClr val="lt1"/>
                </a:highlight>
                <a:latin typeface="Roboto"/>
                <a:ea typeface="Roboto"/>
                <a:cs typeface="Roboto"/>
                <a:sym typeface="Roboto"/>
              </a:rPr>
              <a:t>Scalability and AI Prioritization:</a:t>
            </a:r>
            <a:endParaRPr sz="1100" dirty="0">
              <a:solidFill>
                <a:srgbClr val="F47C00"/>
              </a:solidFill>
              <a:highlight>
                <a:schemeClr val="lt1"/>
              </a:highlight>
              <a:latin typeface="Roboto"/>
              <a:ea typeface="Roboto"/>
              <a:cs typeface="Roboto"/>
              <a:sym typeface="Roboto"/>
            </a:endParaRPr>
          </a:p>
          <a:p>
            <a:pPr marL="914400" lvl="1" indent="-298450" algn="l" rtl="0">
              <a:spcBef>
                <a:spcPts val="0"/>
              </a:spcBef>
              <a:spcAft>
                <a:spcPts val="0"/>
              </a:spcAft>
              <a:buClr>
                <a:srgbClr val="F47C00"/>
              </a:buClr>
              <a:buSzPts val="1100"/>
              <a:buFont typeface="Roboto"/>
              <a:buChar char="●"/>
            </a:pPr>
            <a:r>
              <a:rPr lang="en" sz="1100" dirty="0">
                <a:solidFill>
                  <a:srgbClr val="F47C00"/>
                </a:solidFill>
                <a:highlight>
                  <a:schemeClr val="lt1"/>
                </a:highlight>
                <a:latin typeface="Roboto"/>
                <a:ea typeface="Roboto"/>
                <a:cs typeface="Roboto"/>
                <a:sym typeface="Roboto"/>
              </a:rPr>
              <a:t>Handle large data volumes efficiently.</a:t>
            </a:r>
            <a:endParaRPr sz="1100" dirty="0">
              <a:solidFill>
                <a:srgbClr val="F47C00"/>
              </a:solidFill>
              <a:highlight>
                <a:schemeClr val="lt1"/>
              </a:highlight>
              <a:latin typeface="Roboto"/>
              <a:ea typeface="Roboto"/>
              <a:cs typeface="Roboto"/>
              <a:sym typeface="Roboto"/>
            </a:endParaRPr>
          </a:p>
          <a:p>
            <a:pPr marL="914400" lvl="1" indent="-298450" algn="l" rtl="0">
              <a:spcBef>
                <a:spcPts val="0"/>
              </a:spcBef>
              <a:spcAft>
                <a:spcPts val="0"/>
              </a:spcAft>
              <a:buClr>
                <a:srgbClr val="F47C00"/>
              </a:buClr>
              <a:buSzPts val="1100"/>
              <a:buFont typeface="Roboto"/>
              <a:buChar char="●"/>
            </a:pPr>
            <a:r>
              <a:rPr lang="en" sz="1100" dirty="0">
                <a:solidFill>
                  <a:srgbClr val="F47C00"/>
                </a:solidFill>
                <a:highlight>
                  <a:schemeClr val="lt1"/>
                </a:highlight>
                <a:latin typeface="Roboto"/>
                <a:ea typeface="Roboto"/>
                <a:cs typeface="Roboto"/>
                <a:sym typeface="Roboto"/>
              </a:rPr>
              <a:t>AI-driven prioritization for relevance.</a:t>
            </a:r>
            <a:endParaRPr sz="1100" dirty="0">
              <a:solidFill>
                <a:srgbClr val="F47C00"/>
              </a:solidFill>
              <a:highlight>
                <a:schemeClr val="lt1"/>
              </a:highlight>
              <a:latin typeface="Roboto"/>
              <a:ea typeface="Roboto"/>
              <a:cs typeface="Roboto"/>
              <a:sym typeface="Roboto"/>
            </a:endParaRPr>
          </a:p>
          <a:p>
            <a:pPr marL="0" lvl="0" indent="0" algn="l" rtl="0">
              <a:spcBef>
                <a:spcPts val="0"/>
              </a:spcBef>
              <a:spcAft>
                <a:spcPts val="1200"/>
              </a:spcAft>
              <a:buNone/>
            </a:pPr>
            <a:endParaRPr dirty="0"/>
          </a:p>
        </p:txBody>
      </p:sp>
      <p:sp>
        <p:nvSpPr>
          <p:cNvPr id="343" name="Google Shape;343;p48"/>
          <p:cNvSpPr txBox="1">
            <a:spLocks noGrp="1"/>
          </p:cNvSpPr>
          <p:nvPr>
            <p:ph type="sldNum" idx="12"/>
          </p:nvPr>
        </p:nvSpPr>
        <p:spPr>
          <a:xfrm>
            <a:off x="2988128" y="4830900"/>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dirty="0">
                <a:solidFill>
                  <a:schemeClr val="dk1"/>
                </a:solidFill>
                <a:latin typeface="Calibri"/>
                <a:ea typeface="Calibri"/>
                <a:cs typeface="Calibri"/>
                <a:sym typeface="Calibri"/>
              </a:rPr>
              <a:t>Nutan College of Engineering and Research</a:t>
            </a:r>
            <a:endParaRPr sz="1400" b="0" i="0" u="none" strike="noStrike" cap="none" dirty="0">
              <a:solidFill>
                <a:schemeClr val="dk1"/>
              </a:solidFill>
              <a:latin typeface="Calibri"/>
              <a:ea typeface="Calibri"/>
              <a:cs typeface="Calibri"/>
              <a:sym typeface="Calibri"/>
            </a:endParaRPr>
          </a:p>
        </p:txBody>
      </p:sp>
      <p:pic>
        <p:nvPicPr>
          <p:cNvPr id="344" name="Google Shape;344;p48"/>
          <p:cNvPicPr preferRelativeResize="0"/>
          <p:nvPr/>
        </p:nvPicPr>
        <p:blipFill>
          <a:blip r:embed="rId4">
            <a:alphaModFix/>
          </a:blip>
          <a:stretch>
            <a:fillRect/>
          </a:stretch>
        </p:blipFill>
        <p:spPr>
          <a:xfrm>
            <a:off x="8086725" y="0"/>
            <a:ext cx="990600" cy="990600"/>
          </a:xfrm>
          <a:prstGeom prst="rect">
            <a:avLst/>
          </a:prstGeom>
          <a:noFill/>
          <a:ln>
            <a:noFill/>
          </a:ln>
        </p:spPr>
      </p:pic>
      <p:pic>
        <p:nvPicPr>
          <p:cNvPr id="345" name="Google Shape;345;p48"/>
          <p:cNvPicPr preferRelativeResize="0"/>
          <p:nvPr/>
        </p:nvPicPr>
        <p:blipFill>
          <a:blip r:embed="rId5">
            <a:alphaModFix/>
          </a:blip>
          <a:stretch>
            <a:fillRect/>
          </a:stretch>
        </p:blipFill>
        <p:spPr>
          <a:xfrm>
            <a:off x="0" y="0"/>
            <a:ext cx="990599" cy="9905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49"/>
          <p:cNvSpPr txBox="1">
            <a:spLocks noGrp="1"/>
          </p:cNvSpPr>
          <p:nvPr>
            <p:ph type="title"/>
          </p:nvPr>
        </p:nvSpPr>
        <p:spPr>
          <a:xfrm>
            <a:off x="1197009" y="199650"/>
            <a:ext cx="64851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Manual Data Collection as a Backup Plan</a:t>
            </a:r>
            <a:endParaRPr dirty="0"/>
          </a:p>
        </p:txBody>
      </p:sp>
      <p:sp>
        <p:nvSpPr>
          <p:cNvPr id="351" name="Google Shape;351;p49"/>
          <p:cNvSpPr txBox="1">
            <a:spLocks noGrp="1"/>
          </p:cNvSpPr>
          <p:nvPr>
            <p:ph type="subTitle" idx="1"/>
          </p:nvPr>
        </p:nvSpPr>
        <p:spPr>
          <a:xfrm>
            <a:off x="990599" y="990599"/>
            <a:ext cx="6430363" cy="3249665"/>
          </a:xfrm>
          <a:prstGeom prst="rect">
            <a:avLst/>
          </a:prstGeom>
        </p:spPr>
        <p:txBody>
          <a:bodyPr spcFirstLastPara="1" wrap="square" lIns="91425" tIns="91425" rIns="91425" bIns="91425" anchor="t" anchorCtr="0">
            <a:noAutofit/>
          </a:bodyPr>
          <a:lstStyle/>
          <a:p>
            <a:pPr marL="457200" lvl="0" indent="-228600" algn="l" rtl="0">
              <a:spcBef>
                <a:spcPts val="1500"/>
              </a:spcBef>
              <a:spcAft>
                <a:spcPts val="0"/>
              </a:spcAft>
              <a:buClr>
                <a:srgbClr val="F47C00"/>
              </a:buClr>
              <a:buSzPts val="1800"/>
              <a:buFont typeface="Roboto"/>
              <a:buNone/>
            </a:pPr>
            <a:r>
              <a:rPr lang="en" dirty="0">
                <a:solidFill>
                  <a:srgbClr val="F47C00"/>
                </a:solidFill>
                <a:highlight>
                  <a:schemeClr val="lt1"/>
                </a:highlight>
                <a:latin typeface="Roboto"/>
                <a:ea typeface="Roboto"/>
                <a:cs typeface="Roboto"/>
                <a:sym typeface="Roboto"/>
              </a:rPr>
              <a:t>Emergency Data Gathering:</a:t>
            </a:r>
            <a:endParaRPr dirty="0">
              <a:solidFill>
                <a:srgbClr val="F47C00"/>
              </a:solidFill>
              <a:highlight>
                <a:schemeClr val="lt1"/>
              </a:highlight>
              <a:latin typeface="Roboto"/>
              <a:ea typeface="Roboto"/>
              <a:cs typeface="Roboto"/>
              <a:sym typeface="Roboto"/>
            </a:endParaRPr>
          </a:p>
          <a:p>
            <a:pPr marL="914400" lvl="1" indent="-342900" algn="l" rtl="0">
              <a:spcBef>
                <a:spcPts val="0"/>
              </a:spcBef>
              <a:spcAft>
                <a:spcPts val="0"/>
              </a:spcAft>
              <a:buClr>
                <a:srgbClr val="F47C00"/>
              </a:buClr>
              <a:buSzPts val="1800"/>
              <a:buFont typeface="Roboto"/>
              <a:buChar char="●"/>
            </a:pPr>
            <a:r>
              <a:rPr lang="en" sz="1800" dirty="0">
                <a:solidFill>
                  <a:srgbClr val="F47C00"/>
                </a:solidFill>
                <a:highlight>
                  <a:schemeClr val="lt1"/>
                </a:highlight>
                <a:latin typeface="Roboto"/>
                <a:ea typeface="Roboto"/>
                <a:cs typeface="Roboto"/>
                <a:sym typeface="Roboto"/>
              </a:rPr>
              <a:t>Manual input in case of system failure.</a:t>
            </a:r>
            <a:endParaRPr sz="1800" dirty="0">
              <a:solidFill>
                <a:srgbClr val="F47C00"/>
              </a:solidFill>
              <a:highlight>
                <a:schemeClr val="lt1"/>
              </a:highlight>
              <a:latin typeface="Roboto"/>
              <a:ea typeface="Roboto"/>
              <a:cs typeface="Roboto"/>
              <a:sym typeface="Roboto"/>
            </a:endParaRPr>
          </a:p>
          <a:p>
            <a:pPr marL="914400" lvl="1" indent="-342900" algn="l" rtl="0">
              <a:spcBef>
                <a:spcPts val="0"/>
              </a:spcBef>
              <a:spcAft>
                <a:spcPts val="0"/>
              </a:spcAft>
              <a:buClr>
                <a:srgbClr val="F47C00"/>
              </a:buClr>
              <a:buSzPts val="1800"/>
              <a:buFont typeface="Roboto"/>
              <a:buChar char="●"/>
            </a:pPr>
            <a:r>
              <a:rPr lang="en" sz="1800" dirty="0">
                <a:solidFill>
                  <a:srgbClr val="F47C00"/>
                </a:solidFill>
                <a:highlight>
                  <a:schemeClr val="lt1"/>
                </a:highlight>
                <a:latin typeface="Roboto"/>
                <a:ea typeface="Roboto"/>
                <a:cs typeface="Roboto"/>
                <a:sym typeface="Roboto"/>
              </a:rPr>
              <a:t>Quick response during technical issues.</a:t>
            </a:r>
            <a:endParaRPr sz="1800" dirty="0">
              <a:solidFill>
                <a:srgbClr val="F47C00"/>
              </a:solidFill>
              <a:highlight>
                <a:schemeClr val="lt1"/>
              </a:highlight>
              <a:latin typeface="Roboto"/>
              <a:ea typeface="Roboto"/>
              <a:cs typeface="Roboto"/>
              <a:sym typeface="Roboto"/>
            </a:endParaRPr>
          </a:p>
          <a:p>
            <a:pPr marL="457200" lvl="0" indent="-228600" algn="l" rtl="0">
              <a:spcBef>
                <a:spcPts val="0"/>
              </a:spcBef>
              <a:spcAft>
                <a:spcPts val="0"/>
              </a:spcAft>
              <a:buClr>
                <a:srgbClr val="F47C00"/>
              </a:buClr>
              <a:buSzPts val="1800"/>
              <a:buFont typeface="Roboto"/>
              <a:buNone/>
            </a:pPr>
            <a:r>
              <a:rPr lang="en" dirty="0">
                <a:solidFill>
                  <a:srgbClr val="F47C00"/>
                </a:solidFill>
                <a:highlight>
                  <a:schemeClr val="lt1"/>
                </a:highlight>
                <a:latin typeface="Roboto"/>
                <a:ea typeface="Roboto"/>
                <a:cs typeface="Roboto"/>
                <a:sym typeface="Roboto"/>
              </a:rPr>
              <a:t>User-Assisted Data Entry:</a:t>
            </a:r>
            <a:endParaRPr dirty="0">
              <a:solidFill>
                <a:srgbClr val="F47C00"/>
              </a:solidFill>
              <a:highlight>
                <a:schemeClr val="lt1"/>
              </a:highlight>
              <a:latin typeface="Roboto"/>
              <a:ea typeface="Roboto"/>
              <a:cs typeface="Roboto"/>
              <a:sym typeface="Roboto"/>
            </a:endParaRPr>
          </a:p>
          <a:p>
            <a:pPr marL="914400" lvl="1" indent="-342900" algn="l" rtl="0">
              <a:spcBef>
                <a:spcPts val="0"/>
              </a:spcBef>
              <a:spcAft>
                <a:spcPts val="0"/>
              </a:spcAft>
              <a:buClr>
                <a:srgbClr val="F47C00"/>
              </a:buClr>
              <a:buSzPts val="1800"/>
              <a:buFont typeface="Roboto"/>
              <a:buChar char="●"/>
            </a:pPr>
            <a:r>
              <a:rPr lang="en" sz="1800" dirty="0">
                <a:solidFill>
                  <a:srgbClr val="F47C00"/>
                </a:solidFill>
                <a:highlight>
                  <a:schemeClr val="lt1"/>
                </a:highlight>
                <a:latin typeface="Roboto"/>
                <a:ea typeface="Roboto"/>
                <a:cs typeface="Roboto"/>
                <a:sym typeface="Roboto"/>
              </a:rPr>
              <a:t>User-friendly interfaces for manual input.</a:t>
            </a:r>
            <a:endParaRPr sz="1800" dirty="0">
              <a:solidFill>
                <a:srgbClr val="F47C00"/>
              </a:solidFill>
              <a:highlight>
                <a:schemeClr val="lt1"/>
              </a:highlight>
              <a:latin typeface="Roboto"/>
              <a:ea typeface="Roboto"/>
              <a:cs typeface="Roboto"/>
              <a:sym typeface="Roboto"/>
            </a:endParaRPr>
          </a:p>
          <a:p>
            <a:pPr marL="914400" lvl="1" indent="-342900" algn="l" rtl="0">
              <a:spcBef>
                <a:spcPts val="0"/>
              </a:spcBef>
              <a:spcAft>
                <a:spcPts val="0"/>
              </a:spcAft>
              <a:buClr>
                <a:srgbClr val="F47C00"/>
              </a:buClr>
              <a:buSzPts val="1800"/>
              <a:buFont typeface="Roboto"/>
              <a:buChar char="●"/>
            </a:pPr>
            <a:r>
              <a:rPr lang="en" sz="1800" dirty="0">
                <a:solidFill>
                  <a:srgbClr val="F47C00"/>
                </a:solidFill>
                <a:highlight>
                  <a:schemeClr val="lt1"/>
                </a:highlight>
                <a:latin typeface="Roboto"/>
                <a:ea typeface="Roboto"/>
                <a:cs typeface="Roboto"/>
                <a:sym typeface="Roboto"/>
              </a:rPr>
              <a:t>Ensures data availability in all situations.</a:t>
            </a:r>
            <a:endParaRPr sz="1800" dirty="0">
              <a:solidFill>
                <a:srgbClr val="F47C00"/>
              </a:solidFill>
              <a:highlight>
                <a:schemeClr val="lt1"/>
              </a:highlight>
              <a:latin typeface="Roboto"/>
              <a:ea typeface="Roboto"/>
              <a:cs typeface="Roboto"/>
              <a:sym typeface="Roboto"/>
            </a:endParaRPr>
          </a:p>
          <a:p>
            <a:pPr marL="457200" lvl="0" indent="-228600" algn="l" rtl="0">
              <a:spcBef>
                <a:spcPts val="0"/>
              </a:spcBef>
              <a:spcAft>
                <a:spcPts val="0"/>
              </a:spcAft>
              <a:buClr>
                <a:srgbClr val="F47C00"/>
              </a:buClr>
              <a:buSzPts val="1800"/>
              <a:buFont typeface="Roboto"/>
              <a:buNone/>
            </a:pPr>
            <a:r>
              <a:rPr lang="en" dirty="0">
                <a:solidFill>
                  <a:srgbClr val="F47C00"/>
                </a:solidFill>
                <a:highlight>
                  <a:schemeClr val="lt1"/>
                </a:highlight>
                <a:latin typeface="Roboto"/>
                <a:ea typeface="Roboto"/>
                <a:cs typeface="Roboto"/>
                <a:sym typeface="Roboto"/>
              </a:rPr>
              <a:t>Data Verification Option:</a:t>
            </a:r>
            <a:endParaRPr dirty="0">
              <a:solidFill>
                <a:srgbClr val="F47C00"/>
              </a:solidFill>
              <a:highlight>
                <a:schemeClr val="lt1"/>
              </a:highlight>
              <a:latin typeface="Roboto"/>
              <a:ea typeface="Roboto"/>
              <a:cs typeface="Roboto"/>
              <a:sym typeface="Roboto"/>
            </a:endParaRPr>
          </a:p>
          <a:p>
            <a:pPr marL="914400" lvl="1" indent="-342900" algn="l" rtl="0">
              <a:spcBef>
                <a:spcPts val="0"/>
              </a:spcBef>
              <a:spcAft>
                <a:spcPts val="0"/>
              </a:spcAft>
              <a:buClr>
                <a:srgbClr val="F47C00"/>
              </a:buClr>
              <a:buSzPts val="1800"/>
              <a:buFont typeface="Roboto"/>
              <a:buChar char="●"/>
            </a:pPr>
            <a:r>
              <a:rPr lang="en" sz="1800" dirty="0">
                <a:solidFill>
                  <a:srgbClr val="F47C00"/>
                </a:solidFill>
                <a:highlight>
                  <a:schemeClr val="lt1"/>
                </a:highlight>
                <a:latin typeface="Roboto"/>
                <a:ea typeface="Roboto"/>
                <a:cs typeface="Roboto"/>
                <a:sym typeface="Roboto"/>
              </a:rPr>
              <a:t>Manual cross-check for accuracy.</a:t>
            </a:r>
            <a:endParaRPr sz="1800" dirty="0">
              <a:solidFill>
                <a:srgbClr val="F47C00"/>
              </a:solidFill>
              <a:highlight>
                <a:schemeClr val="lt1"/>
              </a:highlight>
              <a:latin typeface="Roboto"/>
              <a:ea typeface="Roboto"/>
              <a:cs typeface="Roboto"/>
              <a:sym typeface="Roboto"/>
            </a:endParaRPr>
          </a:p>
          <a:p>
            <a:pPr marL="914400" lvl="1" indent="-342900" algn="l" rtl="0">
              <a:spcBef>
                <a:spcPts val="0"/>
              </a:spcBef>
              <a:spcAft>
                <a:spcPts val="0"/>
              </a:spcAft>
              <a:buClr>
                <a:srgbClr val="F47C00"/>
              </a:buClr>
              <a:buSzPts val="1800"/>
              <a:buFont typeface="Roboto"/>
              <a:buChar char="●"/>
            </a:pPr>
            <a:r>
              <a:rPr lang="en" sz="1800" dirty="0">
                <a:solidFill>
                  <a:srgbClr val="F47C00"/>
                </a:solidFill>
                <a:highlight>
                  <a:schemeClr val="lt1"/>
                </a:highlight>
                <a:latin typeface="Roboto"/>
                <a:ea typeface="Roboto"/>
                <a:cs typeface="Roboto"/>
                <a:sym typeface="Roboto"/>
              </a:rPr>
              <a:t>Human intervention for quality assurance.</a:t>
            </a:r>
            <a:endParaRPr sz="1800" dirty="0">
              <a:solidFill>
                <a:srgbClr val="F47C00"/>
              </a:solidFill>
              <a:highlight>
                <a:schemeClr val="lt1"/>
              </a:highlight>
              <a:latin typeface="Roboto"/>
              <a:ea typeface="Roboto"/>
              <a:cs typeface="Roboto"/>
              <a:sym typeface="Roboto"/>
            </a:endParaRPr>
          </a:p>
          <a:p>
            <a:pPr marL="0" lvl="0" indent="0" algn="l" rtl="0">
              <a:spcBef>
                <a:spcPts val="1500"/>
              </a:spcBef>
              <a:spcAft>
                <a:spcPts val="1200"/>
              </a:spcAft>
              <a:buNone/>
            </a:pPr>
            <a:endParaRPr dirty="0"/>
          </a:p>
        </p:txBody>
      </p:sp>
      <p:sp>
        <p:nvSpPr>
          <p:cNvPr id="352" name="Google Shape;352;p49"/>
          <p:cNvSpPr txBox="1">
            <a:spLocks noGrp="1"/>
          </p:cNvSpPr>
          <p:nvPr>
            <p:ph type="sldNum" idx="12"/>
          </p:nvPr>
        </p:nvSpPr>
        <p:spPr>
          <a:xfrm>
            <a:off x="3010875" y="4830900"/>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dirty="0">
                <a:solidFill>
                  <a:schemeClr val="dk1"/>
                </a:solidFill>
                <a:latin typeface="Calibri"/>
                <a:ea typeface="Calibri"/>
                <a:cs typeface="Calibri"/>
                <a:sym typeface="Calibri"/>
              </a:rPr>
              <a:t>Nutan College of Engineering and Research</a:t>
            </a:r>
            <a:endParaRPr sz="1400" b="0" i="0" u="none" strike="noStrike" cap="none" dirty="0">
              <a:solidFill>
                <a:schemeClr val="dk1"/>
              </a:solidFill>
              <a:latin typeface="Calibri"/>
              <a:ea typeface="Calibri"/>
              <a:cs typeface="Calibri"/>
              <a:sym typeface="Calibri"/>
            </a:endParaRPr>
          </a:p>
        </p:txBody>
      </p:sp>
      <p:pic>
        <p:nvPicPr>
          <p:cNvPr id="353" name="Google Shape;353;p49"/>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354" name="Google Shape;354;p49"/>
          <p:cNvPicPr preferRelativeResize="0"/>
          <p:nvPr/>
        </p:nvPicPr>
        <p:blipFill>
          <a:blip r:embed="rId4">
            <a:alphaModFix/>
          </a:blip>
          <a:stretch>
            <a:fillRect/>
          </a:stretch>
        </p:blipFill>
        <p:spPr>
          <a:xfrm>
            <a:off x="0" y="0"/>
            <a:ext cx="990599" cy="9905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pic>
        <p:nvPicPr>
          <p:cNvPr id="368" name="Google Shape;368;p51"/>
          <p:cNvPicPr preferRelativeResize="0">
            <a:picLocks noGrp="1"/>
          </p:cNvPicPr>
          <p:nvPr>
            <p:ph type="pic" idx="2"/>
          </p:nvPr>
        </p:nvPicPr>
        <p:blipFill rotWithShape="1">
          <a:blip r:embed="rId3">
            <a:alphaModFix/>
          </a:blip>
          <a:srcRect l="27767" r="27762"/>
          <a:stretch/>
        </p:blipFill>
        <p:spPr>
          <a:xfrm>
            <a:off x="5843075" y="632300"/>
            <a:ext cx="2615100" cy="3918900"/>
          </a:xfrm>
          <a:prstGeom prst="roundRect">
            <a:avLst>
              <a:gd name="adj" fmla="val 16667"/>
            </a:avLst>
          </a:prstGeom>
        </p:spPr>
      </p:pic>
      <p:sp>
        <p:nvSpPr>
          <p:cNvPr id="369" name="Google Shape;369;p51"/>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Basic Dialogue Flow Handling Greetings</a:t>
            </a:r>
            <a:endParaRPr dirty="0"/>
          </a:p>
        </p:txBody>
      </p:sp>
      <p:sp>
        <p:nvSpPr>
          <p:cNvPr id="370" name="Google Shape;370;p51"/>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0"/>
              </a:spcAft>
              <a:buNone/>
            </a:pPr>
            <a:r>
              <a:rPr lang="en"/>
              <a:t>Normal Query Handling</a:t>
            </a:r>
            <a:endParaRPr/>
          </a:p>
          <a:p>
            <a:pPr marL="457200" lvl="0" indent="-342900" algn="l" rtl="0">
              <a:lnSpc>
                <a:spcPct val="110000"/>
              </a:lnSpc>
              <a:spcBef>
                <a:spcPts val="1200"/>
              </a:spcBef>
              <a:spcAft>
                <a:spcPts val="0"/>
              </a:spcAft>
              <a:buSzPts val="1800"/>
              <a:buChar char="●"/>
            </a:pPr>
            <a:r>
              <a:rPr lang="en"/>
              <a:t>Designing Responses for Common Queries</a:t>
            </a:r>
            <a:endParaRPr/>
          </a:p>
          <a:p>
            <a:pPr marL="457200" lvl="0" indent="-342900" algn="l" rtl="0">
              <a:lnSpc>
                <a:spcPct val="110000"/>
              </a:lnSpc>
              <a:spcBef>
                <a:spcPts val="0"/>
              </a:spcBef>
              <a:spcAft>
                <a:spcPts val="0"/>
              </a:spcAft>
              <a:buSzPts val="1800"/>
              <a:buChar char="●"/>
            </a:pPr>
            <a:r>
              <a:rPr lang="en"/>
              <a:t>Ensuring a UserFriendly Experience</a:t>
            </a:r>
            <a:endParaRPr/>
          </a:p>
        </p:txBody>
      </p:sp>
      <p:sp>
        <p:nvSpPr>
          <p:cNvPr id="371" name="Google Shape;371;p51"/>
          <p:cNvSpPr txBox="1">
            <a:spLocks noGrp="1"/>
          </p:cNvSpPr>
          <p:nvPr>
            <p:ph type="sldNum" idx="12"/>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372" name="Google Shape;372;p51"/>
          <p:cNvPicPr preferRelativeResize="0"/>
          <p:nvPr/>
        </p:nvPicPr>
        <p:blipFill>
          <a:blip r:embed="rId4">
            <a:alphaModFix/>
          </a:blip>
          <a:stretch>
            <a:fillRect/>
          </a:stretch>
        </p:blipFill>
        <p:spPr>
          <a:xfrm>
            <a:off x="8086725" y="0"/>
            <a:ext cx="990600" cy="990600"/>
          </a:xfrm>
          <a:prstGeom prst="rect">
            <a:avLst/>
          </a:prstGeom>
          <a:noFill/>
          <a:ln>
            <a:noFill/>
          </a:ln>
        </p:spPr>
      </p:pic>
      <p:pic>
        <p:nvPicPr>
          <p:cNvPr id="373" name="Google Shape;373;p51"/>
          <p:cNvPicPr preferRelativeResize="0"/>
          <p:nvPr/>
        </p:nvPicPr>
        <p:blipFill>
          <a:blip r:embed="rId5">
            <a:alphaModFix/>
          </a:blip>
          <a:stretch>
            <a:fillRect/>
          </a:stretch>
        </p:blipFill>
        <p:spPr>
          <a:xfrm>
            <a:off x="0" y="0"/>
            <a:ext cx="990599" cy="9905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Dataset Preprocessing</a:t>
            </a:r>
            <a:endParaRPr/>
          </a:p>
        </p:txBody>
      </p:sp>
      <p:sp>
        <p:nvSpPr>
          <p:cNvPr id="379" name="Google Shape;379;p52"/>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0"/>
              </a:spcAft>
              <a:buNone/>
            </a:pPr>
            <a:r>
              <a:rPr lang="en" dirty="0"/>
              <a:t>Enhancing Data for Better Performance</a:t>
            </a:r>
            <a:endParaRPr dirty="0"/>
          </a:p>
          <a:p>
            <a:pPr marL="457200" lvl="0" indent="-342900" algn="l" rtl="0">
              <a:lnSpc>
                <a:spcPct val="110000"/>
              </a:lnSpc>
              <a:spcBef>
                <a:spcPts val="1200"/>
              </a:spcBef>
              <a:spcAft>
                <a:spcPts val="0"/>
              </a:spcAft>
              <a:buSzPts val="1800"/>
              <a:buChar char="●"/>
            </a:pPr>
            <a:r>
              <a:rPr lang="en" dirty="0"/>
              <a:t>Converting Text to Lowercase</a:t>
            </a:r>
            <a:endParaRPr dirty="0"/>
          </a:p>
          <a:p>
            <a:pPr marL="457200" lvl="0" indent="-342900" algn="l" rtl="0">
              <a:lnSpc>
                <a:spcPct val="110000"/>
              </a:lnSpc>
              <a:spcBef>
                <a:spcPts val="0"/>
              </a:spcBef>
              <a:spcAft>
                <a:spcPts val="0"/>
              </a:spcAft>
              <a:buSzPts val="1800"/>
              <a:buChar char="●"/>
            </a:pPr>
            <a:r>
              <a:rPr lang="en" dirty="0"/>
              <a:t>Utilizing RNN (Recurrent Neural Networks) for Processing</a:t>
            </a:r>
            <a:endParaRPr dirty="0"/>
          </a:p>
          <a:p>
            <a:pPr marL="457200" lvl="0" indent="-342900" algn="l" rtl="0">
              <a:lnSpc>
                <a:spcPct val="110000"/>
              </a:lnSpc>
              <a:spcBef>
                <a:spcPts val="0"/>
              </a:spcBef>
              <a:spcAft>
                <a:spcPts val="0"/>
              </a:spcAft>
              <a:buSzPts val="1800"/>
              <a:buChar char="●"/>
            </a:pPr>
            <a:r>
              <a:rPr lang="en" dirty="0"/>
              <a:t>Transfer Learning and FineTuning</a:t>
            </a:r>
            <a:endParaRPr dirty="0"/>
          </a:p>
        </p:txBody>
      </p:sp>
      <p:sp>
        <p:nvSpPr>
          <p:cNvPr id="380" name="Google Shape;380;p52"/>
          <p:cNvSpPr txBox="1">
            <a:spLocks noGrp="1"/>
          </p:cNvSpPr>
          <p:nvPr>
            <p:ph type="sldNum" idx="12"/>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381" name="Google Shape;381;p52"/>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382" name="Google Shape;382;p52"/>
          <p:cNvPicPr preferRelativeResize="0"/>
          <p:nvPr/>
        </p:nvPicPr>
        <p:blipFill>
          <a:blip r:embed="rId4">
            <a:alphaModFix/>
          </a:blip>
          <a:stretch>
            <a:fillRect/>
          </a:stretch>
        </p:blipFill>
        <p:spPr>
          <a:xfrm>
            <a:off x="0" y="0"/>
            <a:ext cx="990599" cy="9905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53"/>
          <p:cNvSpPr txBox="1">
            <a:spLocks noGrp="1"/>
          </p:cNvSpPr>
          <p:nvPr>
            <p:ph type="subTitle" idx="1"/>
          </p:nvPr>
        </p:nvSpPr>
        <p:spPr>
          <a:xfrm>
            <a:off x="383075" y="1908900"/>
            <a:ext cx="2469000" cy="407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Introduction to RRN (Recurrent Neural Networks)</a:t>
            </a:r>
            <a:endParaRPr/>
          </a:p>
        </p:txBody>
      </p:sp>
      <p:sp>
        <p:nvSpPr>
          <p:cNvPr id="388" name="Google Shape;388;p53"/>
          <p:cNvSpPr txBox="1">
            <a:spLocks noGrp="1"/>
          </p:cNvSpPr>
          <p:nvPr>
            <p:ph type="subTitle" idx="2"/>
          </p:nvPr>
        </p:nvSpPr>
        <p:spPr>
          <a:xfrm>
            <a:off x="3284763" y="1908900"/>
            <a:ext cx="2469000" cy="395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Combining RRN with LSDM for Enhanced Accuracy</a:t>
            </a:r>
            <a:endParaRPr/>
          </a:p>
        </p:txBody>
      </p:sp>
      <p:sp>
        <p:nvSpPr>
          <p:cNvPr id="389" name="Google Shape;389;p53"/>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Model Approach</a:t>
            </a:r>
            <a:endParaRPr/>
          </a:p>
        </p:txBody>
      </p:sp>
      <p:sp>
        <p:nvSpPr>
          <p:cNvPr id="390" name="Google Shape;390;p53"/>
          <p:cNvSpPr txBox="1">
            <a:spLocks noGrp="1"/>
          </p:cNvSpPr>
          <p:nvPr>
            <p:ph type="subTitle" idx="3"/>
          </p:nvPr>
        </p:nvSpPr>
        <p:spPr>
          <a:xfrm>
            <a:off x="6186450" y="1908900"/>
            <a:ext cx="2469000" cy="395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Exploring Direct Use of GPT-2.0.</a:t>
            </a:r>
            <a:endParaRPr/>
          </a:p>
        </p:txBody>
      </p:sp>
      <p:sp>
        <p:nvSpPr>
          <p:cNvPr id="391" name="Google Shape;391;p53"/>
          <p:cNvSpPr txBox="1">
            <a:spLocks noGrp="1"/>
          </p:cNvSpPr>
          <p:nvPr>
            <p:ph type="ftr" idx="11"/>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392" name="Google Shape;392;p53"/>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393" name="Google Shape;393;p53"/>
          <p:cNvPicPr preferRelativeResize="0"/>
          <p:nvPr/>
        </p:nvPicPr>
        <p:blipFill>
          <a:blip r:embed="rId4">
            <a:alphaModFix/>
          </a:blip>
          <a:stretch>
            <a:fillRect/>
          </a:stretch>
        </p:blipFill>
        <p:spPr>
          <a:xfrm>
            <a:off x="0" y="0"/>
            <a:ext cx="990599" cy="990599"/>
          </a:xfrm>
          <a:prstGeom prst="rect">
            <a:avLst/>
          </a:prstGeom>
          <a:noFill/>
          <a:ln>
            <a:noFill/>
          </a:ln>
        </p:spPr>
      </p:pic>
      <p:sp>
        <p:nvSpPr>
          <p:cNvPr id="2" name="Slide Number Placeholder 1">
            <a:extLst>
              <a:ext uri="{FF2B5EF4-FFF2-40B4-BE49-F238E27FC236}">
                <a16:creationId xmlns:a16="http://schemas.microsoft.com/office/drawing/2014/main" id="{0F7EBC85-4052-3E30-28A6-FFB19EF1975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4"/>
          <p:cNvSpPr txBox="1">
            <a:spLocks noGrp="1"/>
          </p:cNvSpPr>
          <p:nvPr>
            <p:ph type="title"/>
          </p:nvPr>
        </p:nvSpPr>
        <p:spPr>
          <a:xfrm>
            <a:off x="1156064" y="177374"/>
            <a:ext cx="64851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Choosing the Right Model</a:t>
            </a:r>
            <a:endParaRPr dirty="0"/>
          </a:p>
        </p:txBody>
      </p:sp>
      <p:sp>
        <p:nvSpPr>
          <p:cNvPr id="399" name="Google Shape;399;p54"/>
          <p:cNvSpPr txBox="1">
            <a:spLocks noGrp="1"/>
          </p:cNvSpPr>
          <p:nvPr>
            <p:ph type="subTitle" idx="1"/>
          </p:nvPr>
        </p:nvSpPr>
        <p:spPr>
          <a:xfrm>
            <a:off x="659642" y="726900"/>
            <a:ext cx="6541859" cy="4121325"/>
          </a:xfrm>
          <a:prstGeom prst="rect">
            <a:avLst/>
          </a:prstGeom>
        </p:spPr>
        <p:txBody>
          <a:bodyPr spcFirstLastPara="1" wrap="square" lIns="91425" tIns="91425" rIns="91425" bIns="91425" anchor="t" anchorCtr="0">
            <a:noAutofit/>
          </a:bodyPr>
          <a:lstStyle/>
          <a:p>
            <a:pPr marL="457200" lvl="0" indent="-228600" algn="l" rtl="0">
              <a:spcBef>
                <a:spcPts val="1500"/>
              </a:spcBef>
              <a:spcAft>
                <a:spcPts val="0"/>
              </a:spcAft>
              <a:buClr>
                <a:srgbClr val="F47C00"/>
              </a:buClr>
              <a:buSzPts val="1300"/>
              <a:buFont typeface="Roboto"/>
              <a:buNone/>
            </a:pPr>
            <a:r>
              <a:rPr lang="en" sz="1300" dirty="0">
                <a:solidFill>
                  <a:srgbClr val="F47C00"/>
                </a:solidFill>
                <a:highlight>
                  <a:schemeClr val="lt1"/>
                </a:highlight>
                <a:latin typeface="Roboto"/>
                <a:ea typeface="Roboto"/>
                <a:cs typeface="Roboto"/>
                <a:sym typeface="Roboto"/>
              </a:rPr>
              <a:t>Define Objectives Clearly:</a:t>
            </a:r>
            <a:endParaRPr sz="1300" dirty="0">
              <a:solidFill>
                <a:srgbClr val="F47C00"/>
              </a:solidFill>
              <a:highlight>
                <a:schemeClr val="lt1"/>
              </a:highlight>
              <a:latin typeface="Roboto"/>
              <a:ea typeface="Roboto"/>
              <a:cs typeface="Roboto"/>
              <a:sym typeface="Roboto"/>
            </a:endParaRPr>
          </a:p>
          <a:p>
            <a:pPr marL="914400" lvl="1" indent="-311150" algn="l" rtl="0">
              <a:spcBef>
                <a:spcPts val="0"/>
              </a:spcBef>
              <a:spcAft>
                <a:spcPts val="0"/>
              </a:spcAft>
              <a:buClr>
                <a:srgbClr val="F47C00"/>
              </a:buClr>
              <a:buSzPts val="1300"/>
              <a:buFont typeface="Roboto"/>
              <a:buChar char="●"/>
            </a:pPr>
            <a:r>
              <a:rPr lang="en" sz="1300" dirty="0">
                <a:solidFill>
                  <a:srgbClr val="F47C00"/>
                </a:solidFill>
                <a:highlight>
                  <a:schemeClr val="lt1"/>
                </a:highlight>
                <a:latin typeface="Roboto"/>
                <a:ea typeface="Roboto"/>
                <a:cs typeface="Roboto"/>
                <a:sym typeface="Roboto"/>
              </a:rPr>
              <a:t>Align model choice with specific goals.</a:t>
            </a:r>
            <a:endParaRPr sz="1300" dirty="0">
              <a:solidFill>
                <a:srgbClr val="F47C00"/>
              </a:solidFill>
              <a:highlight>
                <a:schemeClr val="lt1"/>
              </a:highlight>
              <a:latin typeface="Roboto"/>
              <a:ea typeface="Roboto"/>
              <a:cs typeface="Roboto"/>
              <a:sym typeface="Roboto"/>
            </a:endParaRPr>
          </a:p>
          <a:p>
            <a:pPr marL="914400" lvl="1" indent="-311150" algn="l" rtl="0">
              <a:spcBef>
                <a:spcPts val="0"/>
              </a:spcBef>
              <a:spcAft>
                <a:spcPts val="0"/>
              </a:spcAft>
              <a:buClr>
                <a:srgbClr val="F47C00"/>
              </a:buClr>
              <a:buSzPts val="1300"/>
              <a:buFont typeface="Roboto"/>
              <a:buChar char="●"/>
            </a:pPr>
            <a:r>
              <a:rPr lang="en" sz="1300" dirty="0">
                <a:solidFill>
                  <a:srgbClr val="F47C00"/>
                </a:solidFill>
                <a:highlight>
                  <a:schemeClr val="lt1"/>
                </a:highlight>
                <a:latin typeface="Roboto"/>
                <a:ea typeface="Roboto"/>
                <a:cs typeface="Roboto"/>
                <a:sym typeface="Roboto"/>
              </a:rPr>
              <a:t>Clarity ensures optimal model selection.</a:t>
            </a:r>
            <a:endParaRPr sz="1300" dirty="0">
              <a:solidFill>
                <a:srgbClr val="F47C00"/>
              </a:solidFill>
              <a:highlight>
                <a:schemeClr val="lt1"/>
              </a:highlight>
              <a:latin typeface="Roboto"/>
              <a:ea typeface="Roboto"/>
              <a:cs typeface="Roboto"/>
              <a:sym typeface="Roboto"/>
            </a:endParaRPr>
          </a:p>
          <a:p>
            <a:pPr marL="457200" lvl="0" indent="-228600" algn="l" rtl="0">
              <a:spcBef>
                <a:spcPts val="0"/>
              </a:spcBef>
              <a:spcAft>
                <a:spcPts val="0"/>
              </a:spcAft>
              <a:buClr>
                <a:srgbClr val="F47C00"/>
              </a:buClr>
              <a:buSzPts val="1300"/>
              <a:buFont typeface="Roboto"/>
              <a:buNone/>
            </a:pPr>
            <a:r>
              <a:rPr lang="en" sz="1300" dirty="0">
                <a:solidFill>
                  <a:srgbClr val="F47C00"/>
                </a:solidFill>
                <a:highlight>
                  <a:schemeClr val="lt1"/>
                </a:highlight>
                <a:latin typeface="Roboto"/>
                <a:ea typeface="Roboto"/>
                <a:cs typeface="Roboto"/>
                <a:sym typeface="Roboto"/>
              </a:rPr>
              <a:t>Consider Data Characteristics:</a:t>
            </a:r>
            <a:endParaRPr sz="1300" dirty="0">
              <a:solidFill>
                <a:srgbClr val="F47C00"/>
              </a:solidFill>
              <a:highlight>
                <a:schemeClr val="lt1"/>
              </a:highlight>
              <a:latin typeface="Roboto"/>
              <a:ea typeface="Roboto"/>
              <a:cs typeface="Roboto"/>
              <a:sym typeface="Roboto"/>
            </a:endParaRPr>
          </a:p>
          <a:p>
            <a:pPr marL="914400" lvl="1" indent="-311150" algn="l" rtl="0">
              <a:spcBef>
                <a:spcPts val="0"/>
              </a:spcBef>
              <a:spcAft>
                <a:spcPts val="0"/>
              </a:spcAft>
              <a:buClr>
                <a:srgbClr val="F47C00"/>
              </a:buClr>
              <a:buSzPts val="1300"/>
              <a:buFont typeface="Roboto"/>
              <a:buChar char="●"/>
            </a:pPr>
            <a:r>
              <a:rPr lang="en" sz="1300" dirty="0">
                <a:solidFill>
                  <a:srgbClr val="F47C00"/>
                </a:solidFill>
                <a:highlight>
                  <a:schemeClr val="lt1"/>
                </a:highlight>
                <a:latin typeface="Roboto"/>
                <a:ea typeface="Roboto"/>
                <a:cs typeface="Roboto"/>
                <a:sym typeface="Roboto"/>
              </a:rPr>
              <a:t>Match model capabilities with data nature.</a:t>
            </a:r>
            <a:endParaRPr sz="1300" dirty="0">
              <a:solidFill>
                <a:srgbClr val="F47C00"/>
              </a:solidFill>
              <a:highlight>
                <a:schemeClr val="lt1"/>
              </a:highlight>
              <a:latin typeface="Roboto"/>
              <a:ea typeface="Roboto"/>
              <a:cs typeface="Roboto"/>
              <a:sym typeface="Roboto"/>
            </a:endParaRPr>
          </a:p>
          <a:p>
            <a:pPr marL="914400" lvl="1" indent="-311150" algn="l" rtl="0">
              <a:spcBef>
                <a:spcPts val="0"/>
              </a:spcBef>
              <a:spcAft>
                <a:spcPts val="0"/>
              </a:spcAft>
              <a:buClr>
                <a:srgbClr val="F47C00"/>
              </a:buClr>
              <a:buSzPts val="1300"/>
              <a:buFont typeface="Roboto"/>
              <a:buChar char="●"/>
            </a:pPr>
            <a:r>
              <a:rPr lang="en" sz="1300" dirty="0">
                <a:solidFill>
                  <a:srgbClr val="F47C00"/>
                </a:solidFill>
                <a:highlight>
                  <a:schemeClr val="lt1"/>
                </a:highlight>
                <a:latin typeface="Roboto"/>
                <a:ea typeface="Roboto"/>
                <a:cs typeface="Roboto"/>
                <a:sym typeface="Roboto"/>
              </a:rPr>
              <a:t>Enhances compatibility and performance.</a:t>
            </a:r>
            <a:endParaRPr sz="1300" dirty="0">
              <a:solidFill>
                <a:srgbClr val="F47C00"/>
              </a:solidFill>
              <a:highlight>
                <a:schemeClr val="lt1"/>
              </a:highlight>
              <a:latin typeface="Roboto"/>
              <a:ea typeface="Roboto"/>
              <a:cs typeface="Roboto"/>
              <a:sym typeface="Roboto"/>
            </a:endParaRPr>
          </a:p>
          <a:p>
            <a:pPr marL="457200" lvl="0" indent="-228600" algn="l" rtl="0">
              <a:spcBef>
                <a:spcPts val="0"/>
              </a:spcBef>
              <a:spcAft>
                <a:spcPts val="0"/>
              </a:spcAft>
              <a:buClr>
                <a:srgbClr val="F47C00"/>
              </a:buClr>
              <a:buSzPts val="1300"/>
              <a:buFont typeface="Roboto"/>
              <a:buNone/>
            </a:pPr>
            <a:r>
              <a:rPr lang="en" sz="1300" dirty="0">
                <a:solidFill>
                  <a:srgbClr val="F47C00"/>
                </a:solidFill>
                <a:highlight>
                  <a:schemeClr val="lt1"/>
                </a:highlight>
                <a:latin typeface="Roboto"/>
                <a:ea typeface="Roboto"/>
                <a:cs typeface="Roboto"/>
                <a:sym typeface="Roboto"/>
              </a:rPr>
              <a:t>Evaluate Model Complexity:</a:t>
            </a:r>
            <a:endParaRPr sz="1300" dirty="0">
              <a:solidFill>
                <a:srgbClr val="F47C00"/>
              </a:solidFill>
              <a:highlight>
                <a:schemeClr val="lt1"/>
              </a:highlight>
              <a:latin typeface="Roboto"/>
              <a:ea typeface="Roboto"/>
              <a:cs typeface="Roboto"/>
              <a:sym typeface="Roboto"/>
            </a:endParaRPr>
          </a:p>
          <a:p>
            <a:pPr marL="914400" lvl="1" indent="-311150" algn="l" rtl="0">
              <a:spcBef>
                <a:spcPts val="0"/>
              </a:spcBef>
              <a:spcAft>
                <a:spcPts val="0"/>
              </a:spcAft>
              <a:buClr>
                <a:srgbClr val="F47C00"/>
              </a:buClr>
              <a:buSzPts val="1300"/>
              <a:buFont typeface="Roboto"/>
              <a:buChar char="●"/>
            </a:pPr>
            <a:r>
              <a:rPr lang="en" sz="1300" dirty="0">
                <a:solidFill>
                  <a:srgbClr val="F47C00"/>
                </a:solidFill>
                <a:highlight>
                  <a:schemeClr val="lt1"/>
                </a:highlight>
                <a:latin typeface="Roboto"/>
                <a:ea typeface="Roboto"/>
                <a:cs typeface="Roboto"/>
                <a:sym typeface="Roboto"/>
              </a:rPr>
              <a:t>Balance complexity with available resources.</a:t>
            </a:r>
            <a:endParaRPr sz="1300" dirty="0">
              <a:solidFill>
                <a:srgbClr val="F47C00"/>
              </a:solidFill>
              <a:highlight>
                <a:schemeClr val="lt1"/>
              </a:highlight>
              <a:latin typeface="Roboto"/>
              <a:ea typeface="Roboto"/>
              <a:cs typeface="Roboto"/>
              <a:sym typeface="Roboto"/>
            </a:endParaRPr>
          </a:p>
          <a:p>
            <a:pPr marL="914400" lvl="1" indent="-311150" algn="l" rtl="0">
              <a:spcBef>
                <a:spcPts val="0"/>
              </a:spcBef>
              <a:spcAft>
                <a:spcPts val="0"/>
              </a:spcAft>
              <a:buClr>
                <a:srgbClr val="F47C00"/>
              </a:buClr>
              <a:buSzPts val="1300"/>
              <a:buFont typeface="Roboto"/>
              <a:buChar char="●"/>
            </a:pPr>
            <a:r>
              <a:rPr lang="en" sz="1300" dirty="0">
                <a:solidFill>
                  <a:srgbClr val="F47C00"/>
                </a:solidFill>
                <a:highlight>
                  <a:schemeClr val="lt1"/>
                </a:highlight>
                <a:latin typeface="Roboto"/>
                <a:ea typeface="Roboto"/>
                <a:cs typeface="Roboto"/>
                <a:sym typeface="Roboto"/>
              </a:rPr>
              <a:t>Optimize for efficiency and effectiveness.</a:t>
            </a:r>
            <a:endParaRPr sz="1300" dirty="0">
              <a:solidFill>
                <a:srgbClr val="F47C00"/>
              </a:solidFill>
              <a:highlight>
                <a:schemeClr val="lt1"/>
              </a:highlight>
              <a:latin typeface="Roboto"/>
              <a:ea typeface="Roboto"/>
              <a:cs typeface="Roboto"/>
              <a:sym typeface="Roboto"/>
            </a:endParaRPr>
          </a:p>
          <a:p>
            <a:pPr marL="457200" lvl="0" indent="-228600" algn="l" rtl="0">
              <a:spcBef>
                <a:spcPts val="0"/>
              </a:spcBef>
              <a:spcAft>
                <a:spcPts val="0"/>
              </a:spcAft>
              <a:buClr>
                <a:srgbClr val="F47C00"/>
              </a:buClr>
              <a:buSzPts val="1300"/>
              <a:buFont typeface="Roboto"/>
              <a:buNone/>
            </a:pPr>
            <a:r>
              <a:rPr lang="en" sz="1300" dirty="0">
                <a:solidFill>
                  <a:srgbClr val="F47C00"/>
                </a:solidFill>
                <a:highlight>
                  <a:schemeClr val="lt1"/>
                </a:highlight>
                <a:latin typeface="Roboto"/>
                <a:ea typeface="Roboto"/>
                <a:cs typeface="Roboto"/>
                <a:sym typeface="Roboto"/>
              </a:rPr>
              <a:t>Explore Pre-trained Models:</a:t>
            </a:r>
            <a:endParaRPr sz="1300" dirty="0">
              <a:solidFill>
                <a:srgbClr val="F47C00"/>
              </a:solidFill>
              <a:highlight>
                <a:schemeClr val="lt1"/>
              </a:highlight>
              <a:latin typeface="Roboto"/>
              <a:ea typeface="Roboto"/>
              <a:cs typeface="Roboto"/>
              <a:sym typeface="Roboto"/>
            </a:endParaRPr>
          </a:p>
          <a:p>
            <a:pPr marL="914400" lvl="1" indent="-311150" algn="l" rtl="0">
              <a:spcBef>
                <a:spcPts val="0"/>
              </a:spcBef>
              <a:spcAft>
                <a:spcPts val="0"/>
              </a:spcAft>
              <a:buClr>
                <a:srgbClr val="F47C00"/>
              </a:buClr>
              <a:buSzPts val="1300"/>
              <a:buFont typeface="Roboto"/>
              <a:buChar char="●"/>
            </a:pPr>
            <a:r>
              <a:rPr lang="en" sz="1300" dirty="0">
                <a:solidFill>
                  <a:srgbClr val="F47C00"/>
                </a:solidFill>
                <a:highlight>
                  <a:schemeClr val="lt1"/>
                </a:highlight>
                <a:latin typeface="Roboto"/>
                <a:ea typeface="Roboto"/>
                <a:cs typeface="Roboto"/>
                <a:sym typeface="Roboto"/>
              </a:rPr>
              <a:t>Leverage pre-trained models when suitable.</a:t>
            </a:r>
            <a:endParaRPr sz="1300" dirty="0">
              <a:solidFill>
                <a:srgbClr val="F47C00"/>
              </a:solidFill>
              <a:highlight>
                <a:schemeClr val="lt1"/>
              </a:highlight>
              <a:latin typeface="Roboto"/>
              <a:ea typeface="Roboto"/>
              <a:cs typeface="Roboto"/>
              <a:sym typeface="Roboto"/>
            </a:endParaRPr>
          </a:p>
          <a:p>
            <a:pPr marL="914400" lvl="1" indent="-311150" algn="l" rtl="0">
              <a:spcBef>
                <a:spcPts val="0"/>
              </a:spcBef>
              <a:spcAft>
                <a:spcPts val="0"/>
              </a:spcAft>
              <a:buClr>
                <a:srgbClr val="F47C00"/>
              </a:buClr>
              <a:buSzPts val="1300"/>
              <a:buFont typeface="Roboto"/>
              <a:buChar char="●"/>
            </a:pPr>
            <a:r>
              <a:rPr lang="en" sz="1300" dirty="0">
                <a:solidFill>
                  <a:srgbClr val="F47C00"/>
                </a:solidFill>
                <a:highlight>
                  <a:schemeClr val="lt1"/>
                </a:highlight>
                <a:latin typeface="Roboto"/>
                <a:ea typeface="Roboto"/>
                <a:cs typeface="Roboto"/>
                <a:sym typeface="Roboto"/>
              </a:rPr>
              <a:t>Reduces training time and resource requirements.</a:t>
            </a:r>
            <a:endParaRPr sz="1300" dirty="0">
              <a:solidFill>
                <a:srgbClr val="F47C00"/>
              </a:solidFill>
              <a:highlight>
                <a:schemeClr val="lt1"/>
              </a:highlight>
              <a:latin typeface="Roboto"/>
              <a:ea typeface="Roboto"/>
              <a:cs typeface="Roboto"/>
              <a:sym typeface="Roboto"/>
            </a:endParaRPr>
          </a:p>
          <a:p>
            <a:pPr marL="457200" lvl="0" indent="-228600" algn="l" rtl="0">
              <a:spcBef>
                <a:spcPts val="0"/>
              </a:spcBef>
              <a:spcAft>
                <a:spcPts val="0"/>
              </a:spcAft>
              <a:buClr>
                <a:srgbClr val="F47C00"/>
              </a:buClr>
              <a:buSzPts val="1300"/>
              <a:buFont typeface="Roboto"/>
              <a:buNone/>
            </a:pPr>
            <a:r>
              <a:rPr lang="en" sz="1300" dirty="0">
                <a:solidFill>
                  <a:srgbClr val="F47C00"/>
                </a:solidFill>
                <a:highlight>
                  <a:schemeClr val="lt1"/>
                </a:highlight>
                <a:latin typeface="Roboto"/>
                <a:ea typeface="Roboto"/>
                <a:cs typeface="Roboto"/>
                <a:sym typeface="Roboto"/>
              </a:rPr>
              <a:t>Scalability and Future Needs:</a:t>
            </a:r>
            <a:endParaRPr sz="1300" dirty="0">
              <a:solidFill>
                <a:srgbClr val="F47C00"/>
              </a:solidFill>
              <a:highlight>
                <a:schemeClr val="lt1"/>
              </a:highlight>
              <a:latin typeface="Roboto"/>
              <a:ea typeface="Roboto"/>
              <a:cs typeface="Roboto"/>
              <a:sym typeface="Roboto"/>
            </a:endParaRPr>
          </a:p>
          <a:p>
            <a:pPr marL="914400" lvl="1" indent="-311150" algn="l" rtl="0">
              <a:spcBef>
                <a:spcPts val="0"/>
              </a:spcBef>
              <a:spcAft>
                <a:spcPts val="0"/>
              </a:spcAft>
              <a:buClr>
                <a:srgbClr val="F47C00"/>
              </a:buClr>
              <a:buSzPts val="1300"/>
              <a:buFont typeface="Roboto"/>
              <a:buChar char="●"/>
            </a:pPr>
            <a:r>
              <a:rPr lang="en" sz="1300" dirty="0">
                <a:solidFill>
                  <a:srgbClr val="F47C00"/>
                </a:solidFill>
                <a:highlight>
                  <a:schemeClr val="lt1"/>
                </a:highlight>
                <a:latin typeface="Roboto"/>
                <a:ea typeface="Roboto"/>
                <a:cs typeface="Roboto"/>
                <a:sym typeface="Roboto"/>
              </a:rPr>
              <a:t>Choose a scalable model for growth and Account for potential future data variations.</a:t>
            </a:r>
            <a:endParaRPr sz="1300" dirty="0">
              <a:solidFill>
                <a:srgbClr val="F47C00"/>
              </a:solidFill>
              <a:highlight>
                <a:schemeClr val="dk2"/>
              </a:highlight>
              <a:latin typeface="Roboto"/>
              <a:ea typeface="Roboto"/>
              <a:cs typeface="Roboto"/>
              <a:sym typeface="Roboto"/>
            </a:endParaRPr>
          </a:p>
          <a:p>
            <a:pPr marL="0" lvl="0" indent="0" algn="l" rtl="0">
              <a:spcBef>
                <a:spcPts val="1500"/>
              </a:spcBef>
              <a:spcAft>
                <a:spcPts val="1200"/>
              </a:spcAft>
              <a:buNone/>
            </a:pPr>
            <a:endParaRPr dirty="0"/>
          </a:p>
        </p:txBody>
      </p:sp>
      <p:sp>
        <p:nvSpPr>
          <p:cNvPr id="400" name="Google Shape;400;p54"/>
          <p:cNvSpPr txBox="1">
            <a:spLocks noGrp="1"/>
          </p:cNvSpPr>
          <p:nvPr>
            <p:ph type="sldNum" idx="12"/>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dirty="0">
                <a:solidFill>
                  <a:schemeClr val="dk1"/>
                </a:solidFill>
                <a:latin typeface="Calibri"/>
                <a:ea typeface="Calibri"/>
                <a:cs typeface="Calibri"/>
                <a:sym typeface="Calibri"/>
              </a:rPr>
              <a:t>Nutan College of Engineering and Research</a:t>
            </a:r>
            <a:endParaRPr sz="1400" b="0" i="0" u="none" strike="noStrike" cap="none" dirty="0">
              <a:solidFill>
                <a:schemeClr val="dk1"/>
              </a:solidFill>
              <a:latin typeface="Calibri"/>
              <a:ea typeface="Calibri"/>
              <a:cs typeface="Calibri"/>
              <a:sym typeface="Calibri"/>
            </a:endParaRPr>
          </a:p>
        </p:txBody>
      </p:sp>
      <p:pic>
        <p:nvPicPr>
          <p:cNvPr id="401" name="Google Shape;401;p54"/>
          <p:cNvPicPr preferRelativeResize="0"/>
          <p:nvPr/>
        </p:nvPicPr>
        <p:blipFill>
          <a:blip r:embed="rId3">
            <a:alphaModFix/>
          </a:blip>
          <a:stretch>
            <a:fillRect/>
          </a:stretch>
        </p:blipFill>
        <p:spPr>
          <a:xfrm>
            <a:off x="8458200" y="0"/>
            <a:ext cx="619126" cy="619126"/>
          </a:xfrm>
          <a:prstGeom prst="rect">
            <a:avLst/>
          </a:prstGeom>
          <a:noFill/>
          <a:ln>
            <a:noFill/>
          </a:ln>
        </p:spPr>
      </p:pic>
      <p:pic>
        <p:nvPicPr>
          <p:cNvPr id="402" name="Google Shape;402;p54"/>
          <p:cNvPicPr preferRelativeResize="0"/>
          <p:nvPr/>
        </p:nvPicPr>
        <p:blipFill>
          <a:blip r:embed="rId4">
            <a:alphaModFix/>
          </a:blip>
          <a:stretch>
            <a:fillRect/>
          </a:stretch>
        </p:blipFill>
        <p:spPr>
          <a:xfrm>
            <a:off x="0" y="0"/>
            <a:ext cx="726901" cy="7269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pic>
        <p:nvPicPr>
          <p:cNvPr id="407" name="Google Shape;407;p55"/>
          <p:cNvPicPr preferRelativeResize="0">
            <a:picLocks noGrp="1"/>
          </p:cNvPicPr>
          <p:nvPr>
            <p:ph type="pic" idx="2"/>
          </p:nvPr>
        </p:nvPicPr>
        <p:blipFill rotWithShape="1">
          <a:blip r:embed="rId3">
            <a:alphaModFix/>
          </a:blip>
          <a:srcRect l="27841" r="27845"/>
          <a:stretch/>
        </p:blipFill>
        <p:spPr>
          <a:xfrm>
            <a:off x="5843075" y="632300"/>
            <a:ext cx="2615100" cy="3918900"/>
          </a:xfrm>
          <a:prstGeom prst="roundRect">
            <a:avLst>
              <a:gd name="adj" fmla="val 16667"/>
            </a:avLst>
          </a:prstGeom>
        </p:spPr>
      </p:pic>
      <p:sp>
        <p:nvSpPr>
          <p:cNvPr id="408" name="Google Shape;408;p55"/>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Integrating Visuals with GPT-2</a:t>
            </a:r>
            <a:endParaRPr/>
          </a:p>
        </p:txBody>
      </p:sp>
      <p:sp>
        <p:nvSpPr>
          <p:cNvPr id="409" name="Google Shape;409;p55"/>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0"/>
              </a:spcAft>
              <a:buNone/>
            </a:pPr>
            <a:r>
              <a:rPr lang="en"/>
              <a:t>Customizing GPT-2 with Visual Information</a:t>
            </a:r>
            <a:endParaRPr/>
          </a:p>
          <a:p>
            <a:pPr marL="457200" lvl="0" indent="-342900" algn="l" rtl="0">
              <a:lnSpc>
                <a:spcPct val="110000"/>
              </a:lnSpc>
              <a:spcBef>
                <a:spcPts val="1200"/>
              </a:spcBef>
              <a:spcAft>
                <a:spcPts val="0"/>
              </a:spcAft>
              <a:buSzPts val="1800"/>
              <a:buChar char="●"/>
            </a:pPr>
            <a:r>
              <a:rPr lang="en"/>
              <a:t>Utilizing ResNet 50 for Image Processing</a:t>
            </a:r>
            <a:endParaRPr/>
          </a:p>
          <a:p>
            <a:pPr marL="457200" lvl="0" indent="-342900" algn="l" rtl="0">
              <a:lnSpc>
                <a:spcPct val="110000"/>
              </a:lnSpc>
              <a:spcBef>
                <a:spcPts val="0"/>
              </a:spcBef>
              <a:spcAft>
                <a:spcPts val="0"/>
              </a:spcAft>
              <a:buSzPts val="1800"/>
              <a:buChar char="●"/>
            </a:pPr>
            <a:r>
              <a:rPr lang="en"/>
              <a:t>Enhancing User Interaction</a:t>
            </a:r>
            <a:endParaRPr/>
          </a:p>
        </p:txBody>
      </p:sp>
      <p:sp>
        <p:nvSpPr>
          <p:cNvPr id="410" name="Google Shape;410;p55"/>
          <p:cNvSpPr txBox="1">
            <a:spLocks noGrp="1"/>
          </p:cNvSpPr>
          <p:nvPr>
            <p:ph type="sldNum" idx="12"/>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411" name="Google Shape;411;p55"/>
          <p:cNvPicPr preferRelativeResize="0"/>
          <p:nvPr/>
        </p:nvPicPr>
        <p:blipFill>
          <a:blip r:embed="rId4">
            <a:alphaModFix/>
          </a:blip>
          <a:stretch>
            <a:fillRect/>
          </a:stretch>
        </p:blipFill>
        <p:spPr>
          <a:xfrm>
            <a:off x="8086725" y="0"/>
            <a:ext cx="990600" cy="990600"/>
          </a:xfrm>
          <a:prstGeom prst="rect">
            <a:avLst/>
          </a:prstGeom>
          <a:noFill/>
          <a:ln>
            <a:noFill/>
          </a:ln>
        </p:spPr>
      </p:pic>
      <p:pic>
        <p:nvPicPr>
          <p:cNvPr id="412" name="Google Shape;412;p55"/>
          <p:cNvPicPr preferRelativeResize="0"/>
          <p:nvPr/>
        </p:nvPicPr>
        <p:blipFill>
          <a:blip r:embed="rId5">
            <a:alphaModFix/>
          </a:blip>
          <a:stretch>
            <a:fillRect/>
          </a:stretch>
        </p:blipFill>
        <p:spPr>
          <a:xfrm>
            <a:off x="0" y="0"/>
            <a:ext cx="990599" cy="990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6"/>
          <p:cNvSpPr txBox="1">
            <a:spLocks noGrp="1"/>
          </p:cNvSpPr>
          <p:nvPr>
            <p:ph type="ctrTitle"/>
          </p:nvPr>
        </p:nvSpPr>
        <p:spPr>
          <a:xfrm>
            <a:off x="228600" y="1015629"/>
            <a:ext cx="5613900" cy="273900"/>
          </a:xfrm>
          <a:prstGeom prst="rect">
            <a:avLst/>
          </a:prstGeom>
          <a:noFill/>
          <a:ln>
            <a:noFill/>
          </a:ln>
        </p:spPr>
        <p:txBody>
          <a:bodyPr spcFirstLastPara="1" wrap="square" lIns="68575" tIns="34275" rIns="68575" bIns="34275" anchor="b" anchorCtr="0">
            <a:normAutofit fontScale="90000"/>
          </a:bodyPr>
          <a:lstStyle/>
          <a:p>
            <a:pPr marL="0" lvl="0" indent="0" rtl="0">
              <a:lnSpc>
                <a:spcPct val="90000"/>
              </a:lnSpc>
              <a:spcBef>
                <a:spcPts val="0"/>
              </a:spcBef>
              <a:spcAft>
                <a:spcPts val="0"/>
              </a:spcAft>
              <a:buNone/>
            </a:pPr>
            <a:r>
              <a:rPr lang="en" sz="3000" b="1" dirty="0">
                <a:latin typeface="Algerian"/>
                <a:ea typeface="Algerian"/>
                <a:cs typeface="Algerian"/>
                <a:sym typeface="Algerian"/>
              </a:rPr>
              <a:t>Contents</a:t>
            </a:r>
            <a:endParaRPr sz="3000" b="1" dirty="0">
              <a:latin typeface="Algerian"/>
              <a:ea typeface="Algerian"/>
              <a:cs typeface="Algerian"/>
              <a:sym typeface="Algerian"/>
            </a:endParaRPr>
          </a:p>
        </p:txBody>
      </p:sp>
      <p:sp>
        <p:nvSpPr>
          <p:cNvPr id="219" name="Google Shape;219;p36"/>
          <p:cNvSpPr txBox="1">
            <a:spLocks noGrp="1"/>
          </p:cNvSpPr>
          <p:nvPr>
            <p:ph type="subTitle" idx="1"/>
          </p:nvPr>
        </p:nvSpPr>
        <p:spPr>
          <a:xfrm>
            <a:off x="151525" y="1289525"/>
            <a:ext cx="8120700" cy="3477900"/>
          </a:xfrm>
          <a:prstGeom prst="rect">
            <a:avLst/>
          </a:prstGeom>
          <a:noFill/>
          <a:ln>
            <a:noFill/>
          </a:ln>
        </p:spPr>
        <p:txBody>
          <a:bodyPr spcFirstLastPara="1" wrap="square" lIns="68575" tIns="34275" rIns="68575" bIns="34275" anchor="t" anchorCtr="0">
            <a:normAutofit/>
          </a:bodyPr>
          <a:lstStyle/>
          <a:p>
            <a:pPr marL="177800" lvl="0" indent="-171450" algn="l" rtl="0">
              <a:spcBef>
                <a:spcPts val="0"/>
              </a:spcBef>
              <a:spcAft>
                <a:spcPts val="0"/>
              </a:spcAft>
              <a:buSzPts val="2100"/>
              <a:buChar char="•"/>
            </a:pPr>
            <a:r>
              <a:rPr lang="en" sz="2100" dirty="0"/>
              <a:t>Project Domain and Title</a:t>
            </a:r>
            <a:endParaRPr sz="2100" dirty="0"/>
          </a:p>
          <a:p>
            <a:pPr marL="177800" lvl="0" indent="-171450" algn="l" rtl="0">
              <a:spcBef>
                <a:spcPts val="0"/>
              </a:spcBef>
              <a:spcAft>
                <a:spcPts val="0"/>
              </a:spcAft>
              <a:buSzPts val="2100"/>
              <a:buChar char="•"/>
            </a:pPr>
            <a:r>
              <a:rPr lang="en" sz="2100" dirty="0"/>
              <a:t>Introduction</a:t>
            </a:r>
            <a:endParaRPr sz="2100" dirty="0"/>
          </a:p>
          <a:p>
            <a:pPr marL="177800" lvl="0" indent="-171450" algn="l" rtl="0">
              <a:spcBef>
                <a:spcPts val="0"/>
              </a:spcBef>
              <a:spcAft>
                <a:spcPts val="0"/>
              </a:spcAft>
              <a:buSzPts val="2100"/>
              <a:buChar char="•"/>
            </a:pPr>
            <a:r>
              <a:rPr lang="en" sz="2100" dirty="0"/>
              <a:t>Literature Survey</a:t>
            </a:r>
            <a:endParaRPr sz="2100" dirty="0"/>
          </a:p>
          <a:p>
            <a:pPr marL="177800" lvl="0" indent="-171450" algn="l" rtl="0">
              <a:spcBef>
                <a:spcPts val="0"/>
              </a:spcBef>
              <a:spcAft>
                <a:spcPts val="0"/>
              </a:spcAft>
              <a:buSzPts val="2100"/>
              <a:buChar char="•"/>
            </a:pPr>
            <a:r>
              <a:rPr lang="en" sz="2100" dirty="0"/>
              <a:t>Motivation</a:t>
            </a:r>
            <a:endParaRPr sz="2100" dirty="0"/>
          </a:p>
          <a:p>
            <a:pPr marL="177800" lvl="0" indent="-171450" algn="l" rtl="0">
              <a:spcBef>
                <a:spcPts val="0"/>
              </a:spcBef>
              <a:spcAft>
                <a:spcPts val="0"/>
              </a:spcAft>
              <a:buSzPts val="2100"/>
              <a:buChar char="•"/>
            </a:pPr>
            <a:r>
              <a:rPr lang="en" sz="2100" dirty="0"/>
              <a:t>Problem Statement</a:t>
            </a:r>
            <a:endParaRPr sz="2100" dirty="0"/>
          </a:p>
          <a:p>
            <a:pPr marL="177800" lvl="0" indent="-171450" algn="l" rtl="0">
              <a:spcBef>
                <a:spcPts val="0"/>
              </a:spcBef>
              <a:spcAft>
                <a:spcPts val="0"/>
              </a:spcAft>
              <a:buSzPts val="2100"/>
              <a:buChar char="•"/>
            </a:pPr>
            <a:r>
              <a:rPr lang="en" sz="2100" dirty="0"/>
              <a:t>Methodology [and Dataset if applicable]</a:t>
            </a:r>
            <a:endParaRPr sz="2100" dirty="0"/>
          </a:p>
          <a:p>
            <a:pPr marL="177800" lvl="0" indent="-171450" algn="l" rtl="0">
              <a:spcBef>
                <a:spcPts val="0"/>
              </a:spcBef>
              <a:spcAft>
                <a:spcPts val="0"/>
              </a:spcAft>
              <a:buSzPts val="2100"/>
              <a:buChar char="•"/>
            </a:pPr>
            <a:r>
              <a:rPr lang="en" sz="2100" dirty="0"/>
              <a:t>System Architecture &amp; Requirement Specification</a:t>
            </a:r>
            <a:endParaRPr sz="2100" dirty="0"/>
          </a:p>
          <a:p>
            <a:pPr marL="177800" lvl="0" indent="-171450" algn="l" rtl="0">
              <a:spcBef>
                <a:spcPts val="0"/>
              </a:spcBef>
              <a:spcAft>
                <a:spcPts val="0"/>
              </a:spcAft>
              <a:buSzPts val="2100"/>
              <a:buChar char="•"/>
            </a:pPr>
            <a:r>
              <a:rPr lang="en" sz="2100" dirty="0"/>
              <a:t>Conclusion</a:t>
            </a:r>
            <a:endParaRPr sz="2100" dirty="0"/>
          </a:p>
          <a:p>
            <a:pPr marL="177800" lvl="0" indent="-171450" algn="l" rtl="0">
              <a:spcBef>
                <a:spcPts val="0"/>
              </a:spcBef>
              <a:spcAft>
                <a:spcPts val="0"/>
              </a:spcAft>
              <a:buSzPts val="2100"/>
              <a:buChar char="•"/>
            </a:pPr>
            <a:r>
              <a:rPr lang="en" sz="2100" dirty="0"/>
              <a:t>References</a:t>
            </a:r>
            <a:endParaRPr sz="2100" dirty="0"/>
          </a:p>
          <a:p>
            <a:pPr marL="177800" lvl="0" indent="-38100" algn="l" rtl="0">
              <a:spcBef>
                <a:spcPts val="0"/>
              </a:spcBef>
              <a:spcAft>
                <a:spcPts val="0"/>
              </a:spcAft>
              <a:buClr>
                <a:schemeClr val="dk1"/>
              </a:buClr>
              <a:buSzPts val="2100"/>
              <a:buNone/>
            </a:pPr>
            <a:endParaRPr sz="2100" dirty="0"/>
          </a:p>
        </p:txBody>
      </p:sp>
      <p:sp>
        <p:nvSpPr>
          <p:cNvPr id="220" name="Google Shape;220;p36"/>
          <p:cNvSpPr txBox="1">
            <a:spLocks noGrp="1"/>
          </p:cNvSpPr>
          <p:nvPr>
            <p:ph type="sldNum" idx="12"/>
          </p:nvPr>
        </p:nvSpPr>
        <p:spPr>
          <a:xfrm>
            <a:off x="8472458" y="4663217"/>
            <a:ext cx="548700" cy="393600"/>
          </a:xfrm>
          <a:prstGeom prst="rect">
            <a:avLst/>
          </a:prstGeom>
          <a:solidFill>
            <a:schemeClr val="lt1"/>
          </a:solid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en">
                <a:solidFill>
                  <a:schemeClr val="dk2"/>
                </a:solidFill>
              </a:rPr>
              <a:t>2</a:t>
            </a:fld>
            <a:endParaRPr>
              <a:solidFill>
                <a:schemeClr val="dk2"/>
              </a:solidFill>
            </a:endParaRPr>
          </a:p>
        </p:txBody>
      </p:sp>
      <p:pic>
        <p:nvPicPr>
          <p:cNvPr id="221" name="Google Shape;221;p36"/>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222" name="Google Shape;222;p36"/>
          <p:cNvPicPr preferRelativeResize="0"/>
          <p:nvPr/>
        </p:nvPicPr>
        <p:blipFill>
          <a:blip r:embed="rId4">
            <a:alphaModFix/>
          </a:blip>
          <a:stretch>
            <a:fillRect/>
          </a:stretch>
        </p:blipFill>
        <p:spPr>
          <a:xfrm>
            <a:off x="0" y="0"/>
            <a:ext cx="990599" cy="990599"/>
          </a:xfrm>
          <a:prstGeom prst="rect">
            <a:avLst/>
          </a:prstGeom>
          <a:noFill/>
          <a:ln>
            <a:noFill/>
          </a:ln>
        </p:spPr>
      </p:pic>
      <p:sp>
        <p:nvSpPr>
          <p:cNvPr id="223" name="Google Shape;223;p36"/>
          <p:cNvSpPr txBox="1">
            <a:spLocks noGrp="1"/>
          </p:cNvSpPr>
          <p:nvPr>
            <p:ph type="ftr" idx="11"/>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pic>
        <p:nvPicPr>
          <p:cNvPr id="417" name="Google Shape;417;p56"/>
          <p:cNvPicPr preferRelativeResize="0">
            <a:picLocks noGrp="1"/>
          </p:cNvPicPr>
          <p:nvPr>
            <p:ph type="pic" idx="2"/>
          </p:nvPr>
        </p:nvPicPr>
        <p:blipFill rotWithShape="1">
          <a:blip r:embed="rId3">
            <a:alphaModFix/>
          </a:blip>
          <a:srcRect l="31233" r="31230"/>
          <a:stretch/>
        </p:blipFill>
        <p:spPr>
          <a:xfrm>
            <a:off x="642700" y="632300"/>
            <a:ext cx="2615100" cy="3918900"/>
          </a:xfrm>
          <a:prstGeom prst="roundRect">
            <a:avLst>
              <a:gd name="adj" fmla="val 16667"/>
            </a:avLst>
          </a:prstGeom>
        </p:spPr>
      </p:pic>
      <p:sp>
        <p:nvSpPr>
          <p:cNvPr id="418" name="Google Shape;418;p56"/>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Language Chain Framework</a:t>
            </a:r>
            <a:endParaRPr/>
          </a:p>
        </p:txBody>
      </p:sp>
      <p:sp>
        <p:nvSpPr>
          <p:cNvPr id="419" name="Google Shape;419;p56"/>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Implementing Language Chain Framework Seamless Integration for Multilingual Support Ensuring Consistent and Cohesive Conversations</a:t>
            </a:r>
            <a:endParaRPr/>
          </a:p>
          <a:p>
            <a:pPr marL="0" lvl="0" indent="0" algn="l" rtl="0">
              <a:spcBef>
                <a:spcPts val="1200"/>
              </a:spcBef>
              <a:spcAft>
                <a:spcPts val="1200"/>
              </a:spcAft>
              <a:buNone/>
            </a:pPr>
            <a:endParaRPr/>
          </a:p>
        </p:txBody>
      </p:sp>
      <p:sp>
        <p:nvSpPr>
          <p:cNvPr id="420" name="Google Shape;420;p56"/>
          <p:cNvSpPr txBox="1">
            <a:spLocks noGrp="1"/>
          </p:cNvSpPr>
          <p:nvPr>
            <p:ph type="sldNum" idx="12"/>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421" name="Google Shape;421;p56"/>
          <p:cNvPicPr preferRelativeResize="0"/>
          <p:nvPr/>
        </p:nvPicPr>
        <p:blipFill>
          <a:blip r:embed="rId4">
            <a:alphaModFix/>
          </a:blip>
          <a:stretch>
            <a:fillRect/>
          </a:stretch>
        </p:blipFill>
        <p:spPr>
          <a:xfrm>
            <a:off x="8355325" y="0"/>
            <a:ext cx="722000" cy="584825"/>
          </a:xfrm>
          <a:prstGeom prst="rect">
            <a:avLst/>
          </a:prstGeom>
          <a:noFill/>
          <a:ln>
            <a:noFill/>
          </a:ln>
        </p:spPr>
      </p:pic>
      <p:pic>
        <p:nvPicPr>
          <p:cNvPr id="422" name="Google Shape;422;p56"/>
          <p:cNvPicPr preferRelativeResize="0"/>
          <p:nvPr/>
        </p:nvPicPr>
        <p:blipFill>
          <a:blip r:embed="rId5">
            <a:alphaModFix/>
          </a:blip>
          <a:stretch>
            <a:fillRect/>
          </a:stretch>
        </p:blipFill>
        <p:spPr>
          <a:xfrm>
            <a:off x="0" y="0"/>
            <a:ext cx="650099" cy="6500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57"/>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Hosting Solutions: Efficient Hosting with Streamlit and Gradio</a:t>
            </a:r>
            <a:endParaRPr dirty="0"/>
          </a:p>
        </p:txBody>
      </p:sp>
      <p:sp>
        <p:nvSpPr>
          <p:cNvPr id="428" name="Google Shape;428;p57"/>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0"/>
              </a:spcAft>
              <a:buNone/>
            </a:pPr>
            <a:r>
              <a:rPr lang="en" dirty="0"/>
              <a:t>Overview of Streamlit and Gradio Libraries</a:t>
            </a:r>
            <a:endParaRPr dirty="0"/>
          </a:p>
          <a:p>
            <a:pPr marL="457200" lvl="0" indent="-342900" algn="l" rtl="0">
              <a:lnSpc>
                <a:spcPct val="110000"/>
              </a:lnSpc>
              <a:spcBef>
                <a:spcPts val="1200"/>
              </a:spcBef>
              <a:spcAft>
                <a:spcPts val="0"/>
              </a:spcAft>
              <a:buSzPts val="1800"/>
              <a:buChar char="●"/>
            </a:pPr>
            <a:r>
              <a:rPr lang="en" dirty="0"/>
              <a:t>UserFriendly Interfaces for Hosting</a:t>
            </a:r>
            <a:endParaRPr dirty="0"/>
          </a:p>
          <a:p>
            <a:pPr marL="457200" lvl="0" indent="-342900" algn="l" rtl="0">
              <a:lnSpc>
                <a:spcPct val="110000"/>
              </a:lnSpc>
              <a:spcBef>
                <a:spcPts val="0"/>
              </a:spcBef>
              <a:spcAft>
                <a:spcPts val="0"/>
              </a:spcAft>
              <a:buSzPts val="1800"/>
              <a:buChar char="●"/>
            </a:pPr>
            <a:r>
              <a:rPr lang="en" dirty="0"/>
              <a:t>Enhancing Accessibility</a:t>
            </a:r>
            <a:endParaRPr dirty="0"/>
          </a:p>
        </p:txBody>
      </p:sp>
      <p:sp>
        <p:nvSpPr>
          <p:cNvPr id="429" name="Google Shape;429;p57"/>
          <p:cNvSpPr txBox="1">
            <a:spLocks noGrp="1"/>
          </p:cNvSpPr>
          <p:nvPr>
            <p:ph type="sldNum" idx="12"/>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430" name="Google Shape;430;p57"/>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431" name="Google Shape;431;p57"/>
          <p:cNvPicPr preferRelativeResize="0"/>
          <p:nvPr/>
        </p:nvPicPr>
        <p:blipFill>
          <a:blip r:embed="rId4">
            <a:alphaModFix/>
          </a:blip>
          <a:stretch>
            <a:fillRect/>
          </a:stretch>
        </p:blipFill>
        <p:spPr>
          <a:xfrm>
            <a:off x="0" y="0"/>
            <a:ext cx="990599" cy="9905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58"/>
          <p:cNvSpPr txBox="1">
            <a:spLocks noGrp="1"/>
          </p:cNvSpPr>
          <p:nvPr>
            <p:ph type="subTitle" idx="1"/>
          </p:nvPr>
        </p:nvSpPr>
        <p:spPr>
          <a:xfrm>
            <a:off x="6368675" y="1394975"/>
            <a:ext cx="2318400" cy="1216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Ensuring Chatbot Accuracy and Security</a:t>
            </a:r>
            <a:endParaRPr/>
          </a:p>
        </p:txBody>
      </p:sp>
      <p:sp>
        <p:nvSpPr>
          <p:cNvPr id="437" name="Google Shape;437;p58"/>
          <p:cNvSpPr txBox="1">
            <a:spLocks noGrp="1"/>
          </p:cNvSpPr>
          <p:nvPr>
            <p:ph type="subTitle" idx="2"/>
          </p:nvPr>
        </p:nvSpPr>
        <p:spPr>
          <a:xfrm>
            <a:off x="6368675" y="3321975"/>
            <a:ext cx="2318400" cy="1216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Handling Sensitive Questions and Data</a:t>
            </a:r>
            <a:endParaRPr/>
          </a:p>
        </p:txBody>
      </p:sp>
      <p:sp>
        <p:nvSpPr>
          <p:cNvPr id="438" name="Google Shape;438;p58"/>
          <p:cNvSpPr txBox="1">
            <a:spLocks noGrp="1"/>
          </p:cNvSpPr>
          <p:nvPr>
            <p:ph type="subTitle" idx="3"/>
          </p:nvPr>
        </p:nvSpPr>
        <p:spPr>
          <a:xfrm>
            <a:off x="470725" y="1394975"/>
            <a:ext cx="2318400" cy="12162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Frequently Asked Questions (FAQ)</a:t>
            </a:r>
            <a:endParaRPr/>
          </a:p>
        </p:txBody>
      </p:sp>
      <p:sp>
        <p:nvSpPr>
          <p:cNvPr id="439" name="Google Shape;439;p58"/>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t>Maker Future Enhancements and Continuous Improvement</a:t>
            </a:r>
            <a:endParaRPr/>
          </a:p>
        </p:txBody>
      </p:sp>
      <p:sp>
        <p:nvSpPr>
          <p:cNvPr id="440" name="Google Shape;440;p58"/>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Precautions and Future Enhancements</a:t>
            </a:r>
            <a:endParaRPr/>
          </a:p>
        </p:txBody>
      </p:sp>
      <p:sp>
        <p:nvSpPr>
          <p:cNvPr id="441" name="Google Shape;441;p58"/>
          <p:cNvSpPr txBox="1">
            <a:spLocks noGrp="1"/>
          </p:cNvSpPr>
          <p:nvPr>
            <p:ph type="ftr" idx="11"/>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442" name="Google Shape;442;p58"/>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443" name="Google Shape;443;p58"/>
          <p:cNvPicPr preferRelativeResize="0"/>
          <p:nvPr/>
        </p:nvPicPr>
        <p:blipFill>
          <a:blip r:embed="rId4">
            <a:alphaModFix/>
          </a:blip>
          <a:stretch>
            <a:fillRect/>
          </a:stretch>
        </p:blipFill>
        <p:spPr>
          <a:xfrm>
            <a:off x="0" y="0"/>
            <a:ext cx="990599" cy="9905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63"/>
          <p:cNvSpPr txBox="1">
            <a:spLocks noGrp="1"/>
          </p:cNvSpPr>
          <p:nvPr>
            <p:ph type="title" idx="4294967295"/>
          </p:nvPr>
        </p:nvSpPr>
        <p:spPr>
          <a:xfrm>
            <a:off x="621506" y="240506"/>
            <a:ext cx="8045100" cy="1128600"/>
          </a:xfrm>
          <a:prstGeom prst="rect">
            <a:avLst/>
          </a:prstGeom>
          <a:noFill/>
          <a:ln>
            <a:noFill/>
          </a:ln>
        </p:spPr>
        <p:txBody>
          <a:bodyPr spcFirstLastPara="1" wrap="square" lIns="68575" tIns="34275" rIns="68575" bIns="34275" anchor="t" anchorCtr="0">
            <a:normAutofit/>
          </a:bodyPr>
          <a:lstStyle/>
          <a:p>
            <a:pPr marL="0" marR="0" lvl="0" indent="0" algn="l" rtl="0">
              <a:lnSpc>
                <a:spcPct val="90000"/>
              </a:lnSpc>
              <a:spcBef>
                <a:spcPts val="0"/>
              </a:spcBef>
              <a:spcAft>
                <a:spcPts val="0"/>
              </a:spcAft>
              <a:buNone/>
            </a:pPr>
            <a:br>
              <a:rPr lang="en" sz="3300" b="0" i="0" u="none" strike="noStrike" cap="none" dirty="0">
                <a:solidFill>
                  <a:schemeClr val="dk1"/>
                </a:solidFill>
                <a:latin typeface="Calibri"/>
                <a:ea typeface="Calibri"/>
                <a:cs typeface="Calibri"/>
                <a:sym typeface="Calibri"/>
              </a:rPr>
            </a:br>
            <a:r>
              <a:rPr lang="en" sz="3300" b="0" i="0" u="none" strike="noStrike" cap="none" dirty="0">
                <a:solidFill>
                  <a:schemeClr val="dk1"/>
                </a:solidFill>
                <a:latin typeface="Calibri"/>
                <a:ea typeface="Calibri"/>
                <a:cs typeface="Calibri"/>
                <a:sym typeface="Calibri"/>
              </a:rPr>
              <a:t>References</a:t>
            </a:r>
            <a:endParaRPr sz="1800" b="0" i="0" u="none" strike="noStrike" cap="none" dirty="0">
              <a:solidFill>
                <a:srgbClr val="FF0000"/>
              </a:solidFill>
              <a:latin typeface="Calibri"/>
              <a:ea typeface="Calibri"/>
              <a:cs typeface="Calibri"/>
              <a:sym typeface="Calibri"/>
            </a:endParaRPr>
          </a:p>
        </p:txBody>
      </p:sp>
      <p:sp>
        <p:nvSpPr>
          <p:cNvPr id="485" name="Google Shape;485;p63"/>
          <p:cNvSpPr txBox="1">
            <a:spLocks noGrp="1"/>
          </p:cNvSpPr>
          <p:nvPr>
            <p:ph type="body" idx="4294967295"/>
          </p:nvPr>
        </p:nvSpPr>
        <p:spPr>
          <a:xfrm>
            <a:off x="719138" y="1627585"/>
            <a:ext cx="7796100" cy="3005100"/>
          </a:xfrm>
          <a:prstGeom prst="rect">
            <a:avLst/>
          </a:prstGeom>
          <a:noFill/>
          <a:ln>
            <a:noFill/>
          </a:ln>
        </p:spPr>
        <p:txBody>
          <a:bodyPr spcFirstLastPara="1" wrap="square" lIns="68575" tIns="34275" rIns="68575" bIns="34275" anchor="t" anchorCtr="0">
            <a:normAutofit fontScale="25000" lnSpcReduction="20000"/>
          </a:bodyPr>
          <a:lstStyle/>
          <a:p>
            <a:pPr marL="228600">
              <a:lnSpc>
                <a:spcPct val="150000"/>
              </a:lnSpc>
              <a:spcBef>
                <a:spcPts val="1200"/>
              </a:spcBef>
              <a:spcAft>
                <a:spcPts val="1000"/>
              </a:spcAft>
            </a:pPr>
            <a:r>
              <a:rPr lang="en-IN" sz="4000" dirty="0">
                <a:effectLst/>
                <a:latin typeface="Times New Roman" panose="02020603050405020304" pitchFamily="18" charset="0"/>
                <a:ea typeface="Times New Roman" panose="02020603050405020304" pitchFamily="18" charset="0"/>
                <a:cs typeface="Mangal" panose="02040503050203030202" pitchFamily="18" charset="0"/>
              </a:rPr>
              <a:t>[1] </a:t>
            </a:r>
            <a:r>
              <a:rPr lang="en-IN" sz="4000" dirty="0" err="1">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Batyrkhan</a:t>
            </a:r>
            <a:r>
              <a:rPr lang="en-IN" sz="4000" dirty="0">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 </a:t>
            </a:r>
            <a:r>
              <a:rPr lang="en-IN" sz="4000" dirty="0" err="1">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Omarov</a:t>
            </a:r>
            <a:r>
              <a:rPr lang="en-IN" sz="4000" dirty="0">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 </a:t>
            </a:r>
            <a:r>
              <a:rPr lang="en-IN" sz="4000" dirty="0" err="1">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Zhandos</a:t>
            </a:r>
            <a:r>
              <a:rPr lang="en-IN" sz="4000" dirty="0">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 </a:t>
            </a:r>
            <a:r>
              <a:rPr lang="en-IN" sz="4000" dirty="0" err="1">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Zhumanov</a:t>
            </a:r>
            <a:r>
              <a:rPr lang="en-IN" sz="4000" dirty="0">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 </a:t>
            </a:r>
            <a:r>
              <a:rPr lang="en-IN" sz="4000" dirty="0" err="1">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Aidana</a:t>
            </a:r>
            <a:r>
              <a:rPr lang="en-IN" sz="4000" dirty="0">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 </a:t>
            </a:r>
            <a:r>
              <a:rPr lang="en-IN" sz="4000" dirty="0" err="1">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Gumar</a:t>
            </a:r>
            <a:r>
              <a:rPr lang="en-IN" sz="4000" dirty="0">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 </a:t>
            </a:r>
            <a:r>
              <a:rPr lang="en-IN" sz="4000" dirty="0" err="1">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Leilya</a:t>
            </a:r>
            <a:r>
              <a:rPr lang="en-IN" sz="4000" dirty="0">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 </a:t>
            </a:r>
            <a:r>
              <a:rPr lang="en-IN" sz="4000" dirty="0" err="1">
                <a:solidFill>
                  <a:srgbClr val="000000"/>
                </a:solidFill>
                <a:effectLst/>
                <a:latin typeface="Times New Roman" panose="02020603050405020304" pitchFamily="18" charset="0"/>
                <a:ea typeface="Yu Mincho" panose="02020400000000000000" pitchFamily="18" charset="-128"/>
                <a:cs typeface="Mangal" panose="02040503050203030202" pitchFamily="18" charset="0"/>
              </a:rPr>
              <a:t>Kuntunova</a:t>
            </a:r>
            <a:r>
              <a:rPr lang="en-IN" sz="4000" dirty="0">
                <a:effectLst/>
                <a:latin typeface="Times New Roman" panose="02020603050405020304" pitchFamily="18" charset="0"/>
                <a:ea typeface="Times New Roman" panose="02020603050405020304" pitchFamily="18" charset="0"/>
                <a:cs typeface="Mangal" panose="02040503050203030202" pitchFamily="18" charset="0"/>
              </a:rPr>
              <a:t> “</a:t>
            </a:r>
            <a:r>
              <a:rPr lang="en-IN" sz="4000" dirty="0">
                <a:effectLst/>
                <a:latin typeface="Times New Roman" panose="02020603050405020304" pitchFamily="18" charset="0"/>
                <a:ea typeface="Yu Mincho" panose="02020400000000000000" pitchFamily="18" charset="-128"/>
                <a:cs typeface="Mangal" panose="02040503050203030202" pitchFamily="18" charset="0"/>
              </a:rPr>
              <a:t>Artificial Intelligence Enabled Mobile Chatbot Psychologist using AIML and Cognitive </a:t>
            </a:r>
            <a:r>
              <a:rPr lang="en-IN" sz="4000" dirty="0" err="1">
                <a:effectLst/>
                <a:latin typeface="Times New Roman" panose="02020603050405020304" pitchFamily="18" charset="0"/>
                <a:ea typeface="Yu Mincho" panose="02020400000000000000" pitchFamily="18" charset="-128"/>
                <a:cs typeface="Mangal" panose="02040503050203030202" pitchFamily="18" charset="0"/>
              </a:rPr>
              <a:t>Behavioral</a:t>
            </a:r>
            <a:r>
              <a:rPr lang="en-IN" sz="4000" dirty="0">
                <a:effectLst/>
                <a:latin typeface="Times New Roman" panose="02020603050405020304" pitchFamily="18" charset="0"/>
                <a:ea typeface="Yu Mincho" panose="02020400000000000000" pitchFamily="18" charset="-128"/>
                <a:cs typeface="Mangal" panose="02040503050203030202" pitchFamily="18" charset="0"/>
              </a:rPr>
              <a:t> Therapy</a:t>
            </a:r>
            <a:r>
              <a:rPr lang="en-IN" sz="400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4000" i="1" dirty="0">
                <a:effectLst/>
                <a:latin typeface="Times New Roman" panose="02020603050405020304" pitchFamily="18" charset="0"/>
                <a:ea typeface="Times New Roman" panose="02020603050405020304" pitchFamily="18" charset="0"/>
                <a:cs typeface="Mangal" panose="02040503050203030202" pitchFamily="18" charset="0"/>
              </a:rPr>
              <a:t>2023</a:t>
            </a:r>
            <a:endParaRPr lang="en-IN" sz="40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4000" dirty="0">
                <a:effectLst/>
                <a:latin typeface="Times New Roman" panose="02020603050405020304" pitchFamily="18" charset="0"/>
                <a:ea typeface="Times New Roman" panose="02020603050405020304" pitchFamily="18" charset="0"/>
                <a:cs typeface="Mangal" panose="02040503050203030202" pitchFamily="18" charset="0"/>
              </a:rPr>
              <a:t>[2] </a:t>
            </a:r>
            <a:r>
              <a:rPr lang="en-IN" sz="4000" dirty="0">
                <a:effectLst/>
                <a:latin typeface="Times New Roman" panose="02020603050405020304" pitchFamily="18" charset="0"/>
                <a:ea typeface="Yu Mincho" panose="02020400000000000000" pitchFamily="18" charset="-128"/>
                <a:cs typeface="Mangal" panose="02040503050203030202" pitchFamily="18" charset="0"/>
              </a:rPr>
              <a:t>Vanshika Arya, </a:t>
            </a:r>
            <a:r>
              <a:rPr lang="en-IN" sz="4000" dirty="0" err="1">
                <a:effectLst/>
                <a:latin typeface="Times New Roman" panose="02020603050405020304" pitchFamily="18" charset="0"/>
                <a:ea typeface="Yu Mincho" panose="02020400000000000000" pitchFamily="18" charset="-128"/>
                <a:cs typeface="Mangal" panose="02040503050203030202" pitchFamily="18" charset="0"/>
              </a:rPr>
              <a:t>Rukhsar</a:t>
            </a:r>
            <a:r>
              <a:rPr lang="en-IN" sz="4000" dirty="0">
                <a:effectLst/>
                <a:latin typeface="Times New Roman" panose="02020603050405020304" pitchFamily="18" charset="0"/>
                <a:ea typeface="Yu Mincho" panose="02020400000000000000" pitchFamily="18" charset="-128"/>
                <a:cs typeface="Mangal" panose="02040503050203030202" pitchFamily="18" charset="0"/>
              </a:rPr>
              <a:t> Khan, Mukul </a:t>
            </a:r>
            <a:r>
              <a:rPr lang="en-IN" sz="4000" dirty="0" err="1">
                <a:effectLst/>
                <a:latin typeface="Times New Roman" panose="02020603050405020304" pitchFamily="18" charset="0"/>
                <a:ea typeface="Yu Mincho" panose="02020400000000000000" pitchFamily="18" charset="-128"/>
                <a:cs typeface="Mangal" panose="02040503050203030202" pitchFamily="18" charset="0"/>
              </a:rPr>
              <a:t>Aggarwa</a:t>
            </a:r>
            <a:r>
              <a:rPr lang="en-IN" sz="4000" dirty="0">
                <a:effectLst/>
                <a:latin typeface="Times New Roman" panose="02020603050405020304" pitchFamily="18" charset="0"/>
                <a:ea typeface="Times New Roman" panose="02020603050405020304" pitchFamily="18" charset="0"/>
                <a:cs typeface="Mangal" panose="02040503050203030202" pitchFamily="18" charset="0"/>
              </a:rPr>
              <a:t> “</a:t>
            </a:r>
            <a:r>
              <a:rPr lang="en-IN" sz="4000" dirty="0">
                <a:effectLst/>
                <a:latin typeface="Times New Roman" panose="02020603050405020304" pitchFamily="18" charset="0"/>
                <a:ea typeface="Yu Mincho" panose="02020400000000000000" pitchFamily="18" charset="-128"/>
                <a:cs typeface="Mangal" panose="02040503050203030202" pitchFamily="18" charset="0"/>
              </a:rPr>
              <a:t>A Chatbot Application by using Natural Language Processing and Artificial Intelligence Markup Language</a:t>
            </a:r>
            <a:r>
              <a:rPr lang="en-IN" sz="400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4000" i="1" dirty="0">
                <a:effectLst/>
                <a:latin typeface="Times New Roman" panose="02020603050405020304" pitchFamily="18" charset="0"/>
                <a:ea typeface="Times New Roman" panose="02020603050405020304" pitchFamily="18" charset="0"/>
                <a:cs typeface="Mangal" panose="02040503050203030202" pitchFamily="18" charset="0"/>
              </a:rPr>
              <a:t>2022</a:t>
            </a:r>
            <a:endParaRPr lang="en-IN" sz="40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4000" dirty="0">
                <a:effectLst/>
                <a:latin typeface="Times New Roman" panose="02020603050405020304" pitchFamily="18" charset="0"/>
                <a:ea typeface="Times New Roman" panose="02020603050405020304" pitchFamily="18" charset="0"/>
                <a:cs typeface="Mangal" panose="02040503050203030202" pitchFamily="18" charset="0"/>
              </a:rPr>
              <a:t>[3] </a:t>
            </a:r>
            <a:r>
              <a:rPr lang="en-IN" sz="4000" dirty="0">
                <a:effectLst/>
                <a:latin typeface="Times New Roman" panose="02020603050405020304" pitchFamily="18" charset="0"/>
                <a:ea typeface="Yu Mincho" panose="02020400000000000000" pitchFamily="18" charset="-128"/>
                <a:cs typeface="Mangal" panose="02040503050203030202" pitchFamily="18" charset="0"/>
              </a:rPr>
              <a:t>Minh-Tien Nguyen , </a:t>
            </a:r>
            <a:r>
              <a:rPr lang="en-IN" sz="4000" dirty="0" err="1">
                <a:effectLst/>
                <a:latin typeface="Times New Roman" panose="02020603050405020304" pitchFamily="18" charset="0"/>
                <a:ea typeface="Yu Mincho" panose="02020400000000000000" pitchFamily="18" charset="-128"/>
                <a:cs typeface="Mangal" panose="02040503050203030202" pitchFamily="18" charset="0"/>
              </a:rPr>
              <a:t>Manh</a:t>
            </a:r>
            <a:r>
              <a:rPr lang="en-IN" sz="4000" dirty="0">
                <a:effectLst/>
                <a:latin typeface="Times New Roman" panose="02020603050405020304" pitchFamily="18" charset="0"/>
                <a:ea typeface="Yu Mincho" panose="02020400000000000000" pitchFamily="18" charset="-128"/>
                <a:cs typeface="Mangal" panose="02040503050203030202" pitchFamily="18" charset="0"/>
              </a:rPr>
              <a:t> Tran-Tien , Anh Phan Viet , Huy-The Vu , and Van-Hau Nguyen</a:t>
            </a:r>
            <a:r>
              <a:rPr lang="en-IN" sz="4000" dirty="0">
                <a:effectLst/>
                <a:latin typeface="Times New Roman" panose="02020603050405020304" pitchFamily="18" charset="0"/>
                <a:ea typeface="Times New Roman" panose="02020603050405020304" pitchFamily="18" charset="0"/>
                <a:cs typeface="Mangal" panose="02040503050203030202" pitchFamily="18" charset="0"/>
              </a:rPr>
              <a:t> “</a:t>
            </a:r>
            <a:r>
              <a:rPr lang="en-IN" sz="4000" dirty="0">
                <a:effectLst/>
                <a:latin typeface="Times New Roman" panose="02020603050405020304" pitchFamily="18" charset="0"/>
                <a:ea typeface="Yu Mincho" panose="02020400000000000000" pitchFamily="18" charset="-128"/>
                <a:cs typeface="Mangal" panose="02040503050203030202" pitchFamily="18" charset="0"/>
              </a:rPr>
              <a:t>Building a Chatbot for Supporting the Admission of Universities</a:t>
            </a:r>
            <a:r>
              <a:rPr lang="en-IN" sz="400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4000" i="1" dirty="0">
                <a:effectLst/>
                <a:latin typeface="Times New Roman" panose="02020603050405020304" pitchFamily="18" charset="0"/>
                <a:ea typeface="Times New Roman" panose="02020603050405020304" pitchFamily="18" charset="0"/>
                <a:cs typeface="Mangal" panose="02040503050203030202" pitchFamily="18" charset="0"/>
              </a:rPr>
              <a:t>2021</a:t>
            </a:r>
            <a:endParaRPr lang="en-IN" sz="40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4000" dirty="0">
                <a:effectLst/>
                <a:latin typeface="Times New Roman" panose="02020603050405020304" pitchFamily="18" charset="0"/>
                <a:ea typeface="Times New Roman" panose="02020603050405020304" pitchFamily="18" charset="0"/>
                <a:cs typeface="Mangal" panose="02040503050203030202" pitchFamily="18" charset="0"/>
              </a:rPr>
              <a:t>[4] </a:t>
            </a:r>
            <a:r>
              <a:rPr lang="en-IN" sz="4000" dirty="0">
                <a:effectLst/>
                <a:latin typeface="Times New Roman" panose="02020603050405020304" pitchFamily="18" charset="0"/>
                <a:ea typeface="Yu Mincho" panose="02020400000000000000" pitchFamily="18" charset="-128"/>
                <a:cs typeface="Mangal" panose="02040503050203030202" pitchFamily="18" charset="0"/>
              </a:rPr>
              <a:t>ANDREJ MIKLOSIK , NINA EVANS, ATHAR QURESHI </a:t>
            </a:r>
            <a:r>
              <a:rPr lang="en-IN" sz="4000" dirty="0">
                <a:effectLst/>
                <a:latin typeface="Times New Roman" panose="02020603050405020304" pitchFamily="18" charset="0"/>
                <a:ea typeface="Times New Roman" panose="02020603050405020304" pitchFamily="18" charset="0"/>
                <a:cs typeface="Mangal" panose="02040503050203030202" pitchFamily="18" charset="0"/>
              </a:rPr>
              <a:t> “</a:t>
            </a:r>
            <a:r>
              <a:rPr lang="en-IN" sz="4000" dirty="0">
                <a:effectLst/>
                <a:latin typeface="Times New Roman" panose="02020603050405020304" pitchFamily="18" charset="0"/>
                <a:ea typeface="Yu Mincho" panose="02020400000000000000" pitchFamily="18" charset="-128"/>
                <a:cs typeface="Mangal" panose="02040503050203030202" pitchFamily="18" charset="0"/>
              </a:rPr>
              <a:t>The Use of Chatbots in Digital Business Transformation: A Systematic Literature Review</a:t>
            </a:r>
            <a:r>
              <a:rPr lang="en-IN" sz="400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4000" i="1" dirty="0">
                <a:effectLst/>
                <a:latin typeface="Times New Roman" panose="02020603050405020304" pitchFamily="18" charset="0"/>
                <a:ea typeface="Times New Roman" panose="02020603050405020304" pitchFamily="18" charset="0"/>
                <a:cs typeface="Mangal" panose="02040503050203030202" pitchFamily="18" charset="0"/>
              </a:rPr>
              <a:t>2021</a:t>
            </a:r>
            <a:endParaRPr lang="en-IN" sz="40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4000" dirty="0">
                <a:effectLst/>
                <a:latin typeface="Times New Roman" panose="02020603050405020304" pitchFamily="18" charset="0"/>
                <a:ea typeface="Times New Roman" panose="02020603050405020304" pitchFamily="18" charset="0"/>
                <a:cs typeface="Mangal" panose="02040503050203030202" pitchFamily="18" charset="0"/>
              </a:rPr>
              <a:t>[5] </a:t>
            </a:r>
            <a:r>
              <a:rPr lang="en-IN" sz="4000" dirty="0">
                <a:effectLst/>
                <a:latin typeface="Times New Roman" panose="02020603050405020304" pitchFamily="18" charset="0"/>
                <a:ea typeface="Yu Mincho" panose="02020400000000000000" pitchFamily="18" charset="-128"/>
                <a:cs typeface="Mangal" panose="02040503050203030202" pitchFamily="18" charset="0"/>
              </a:rPr>
              <a:t>E. </a:t>
            </a:r>
            <a:r>
              <a:rPr lang="en-IN" sz="4000" dirty="0" err="1">
                <a:effectLst/>
                <a:latin typeface="Times New Roman" panose="02020603050405020304" pitchFamily="18" charset="0"/>
                <a:ea typeface="Yu Mincho" panose="02020400000000000000" pitchFamily="18" charset="-128"/>
                <a:cs typeface="Mangal" panose="02040503050203030202" pitchFamily="18" charset="0"/>
              </a:rPr>
              <a:t>Kasthuri</a:t>
            </a:r>
            <a:r>
              <a:rPr lang="en-IN" sz="4000" dirty="0">
                <a:effectLst/>
                <a:latin typeface="Times New Roman" panose="02020603050405020304" pitchFamily="18" charset="0"/>
                <a:ea typeface="Yu Mincho" panose="02020400000000000000" pitchFamily="18" charset="-128"/>
                <a:cs typeface="Mangal" panose="02040503050203030202" pitchFamily="18" charset="0"/>
              </a:rPr>
              <a:t>, S. Balaji </a:t>
            </a:r>
            <a:r>
              <a:rPr lang="en-IN" sz="4000" dirty="0">
                <a:effectLst/>
                <a:latin typeface="Times New Roman" panose="02020603050405020304" pitchFamily="18" charset="0"/>
                <a:ea typeface="Times New Roman" panose="02020603050405020304" pitchFamily="18" charset="0"/>
                <a:cs typeface="Mangal" panose="02040503050203030202" pitchFamily="18" charset="0"/>
              </a:rPr>
              <a:t>“</a:t>
            </a:r>
            <a:r>
              <a:rPr lang="en-IN" sz="4000" dirty="0">
                <a:effectLst/>
                <a:latin typeface="Times New Roman" panose="02020603050405020304" pitchFamily="18" charset="0"/>
                <a:ea typeface="Yu Mincho" panose="02020400000000000000" pitchFamily="18" charset="-128"/>
                <a:cs typeface="Mangal" panose="02040503050203030202" pitchFamily="18" charset="0"/>
              </a:rPr>
              <a:t>Natural language processing and deep learning chatbot using long short term memory algorithm</a:t>
            </a:r>
            <a:r>
              <a:rPr lang="en-IN" sz="400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4000" i="1" dirty="0">
                <a:effectLst/>
                <a:latin typeface="Times New Roman" panose="02020603050405020304" pitchFamily="18" charset="0"/>
                <a:ea typeface="Times New Roman" panose="02020603050405020304" pitchFamily="18" charset="0"/>
                <a:cs typeface="Mangal" panose="02040503050203030202" pitchFamily="18" charset="0"/>
              </a:rPr>
              <a:t>2021</a:t>
            </a:r>
            <a:endParaRPr lang="en-IN" sz="4000" dirty="0">
              <a:effectLst/>
              <a:latin typeface="Calibri" panose="020F0502020204030204" pitchFamily="34" charset="0"/>
              <a:ea typeface="Yu Mincho" panose="02020400000000000000" pitchFamily="18" charset="-128"/>
              <a:cs typeface="Mangal" panose="02040503050203030202" pitchFamily="18" charset="0"/>
            </a:endParaRPr>
          </a:p>
          <a:p>
            <a:pPr marL="381000" marR="0" lvl="0" indent="-241300" algn="l" rtl="0">
              <a:lnSpc>
                <a:spcPct val="90000"/>
              </a:lnSpc>
              <a:spcBef>
                <a:spcPts val="800"/>
              </a:spcBef>
              <a:spcAft>
                <a:spcPts val="0"/>
              </a:spcAft>
              <a:buClr>
                <a:schemeClr val="dk1"/>
              </a:buClr>
              <a:buSzPts val="2100"/>
              <a:buFont typeface="Calibri"/>
              <a:buNone/>
            </a:pPr>
            <a:endParaRPr sz="2100" b="0" i="0" u="none" strike="noStrike" cap="none" dirty="0">
              <a:solidFill>
                <a:srgbClr val="FF0000"/>
              </a:solidFill>
              <a:latin typeface="Calibri"/>
              <a:ea typeface="Calibri"/>
              <a:cs typeface="Calibri"/>
              <a:sym typeface="Calibri"/>
            </a:endParaRPr>
          </a:p>
        </p:txBody>
      </p:sp>
      <p:sp>
        <p:nvSpPr>
          <p:cNvPr id="486" name="Google Shape;486;p63"/>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rmAutofit/>
          </a:bodyPr>
          <a:lstStyle/>
          <a:p>
            <a:pPr marL="0" marR="0" lvl="0" indent="0" algn="r" rtl="0">
              <a:lnSpc>
                <a:spcPct val="100000"/>
              </a:lnSpc>
              <a:spcBef>
                <a:spcPts val="0"/>
              </a:spcBef>
              <a:spcAft>
                <a:spcPts val="0"/>
              </a:spcAft>
              <a:buClr>
                <a:schemeClr val="dk1"/>
              </a:buClr>
              <a:buSzPts val="1100"/>
              <a:buFont typeface="Calibri"/>
              <a:buNone/>
            </a:pPr>
            <a:fld id="{00000000-1234-1234-1234-123412341234}" type="slidenum">
              <a:rPr lang="en" sz="1100" b="0" i="0" u="none" strike="noStrike" cap="none">
                <a:solidFill>
                  <a:schemeClr val="dk1"/>
                </a:solidFill>
                <a:latin typeface="Calibri"/>
                <a:ea typeface="Calibri"/>
                <a:cs typeface="Calibri"/>
                <a:sym typeface="Calibri"/>
              </a:rPr>
              <a:t>23</a:t>
            </a:fld>
            <a:endParaRPr sz="1100" b="0" i="0" u="none" strike="noStrike" cap="none">
              <a:solidFill>
                <a:schemeClr val="dk1"/>
              </a:solidFill>
              <a:latin typeface="Calibri"/>
              <a:ea typeface="Calibri"/>
              <a:cs typeface="Calibri"/>
              <a:sym typeface="Calibri"/>
            </a:endParaRPr>
          </a:p>
        </p:txBody>
      </p:sp>
      <p:sp>
        <p:nvSpPr>
          <p:cNvPr id="487" name="Google Shape;487;p63"/>
          <p:cNvSpPr txBox="1">
            <a:spLocks noGrp="1"/>
          </p:cNvSpPr>
          <p:nvPr>
            <p:ph type="ftr" idx="11"/>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dirty="0">
                <a:solidFill>
                  <a:schemeClr val="dk1"/>
                </a:solidFill>
                <a:latin typeface="Calibri"/>
                <a:ea typeface="Calibri"/>
                <a:cs typeface="Calibri"/>
                <a:sym typeface="Calibri"/>
              </a:rPr>
              <a:t>Nutan College of Engineering and Research</a:t>
            </a:r>
            <a:endParaRPr sz="1400" b="0" i="0" u="none" strike="noStrike" cap="none" dirty="0">
              <a:solidFill>
                <a:schemeClr val="dk1"/>
              </a:solidFill>
              <a:latin typeface="Calibri"/>
              <a:ea typeface="Calibri"/>
              <a:cs typeface="Calibri"/>
              <a:sym typeface="Calibri"/>
            </a:endParaRPr>
          </a:p>
        </p:txBody>
      </p:sp>
      <p:pic>
        <p:nvPicPr>
          <p:cNvPr id="488" name="Google Shape;488;p63"/>
          <p:cNvPicPr preferRelativeResize="0"/>
          <p:nvPr/>
        </p:nvPicPr>
        <p:blipFill>
          <a:blip r:embed="rId3">
            <a:alphaModFix/>
          </a:blip>
          <a:stretch>
            <a:fillRect/>
          </a:stretch>
        </p:blipFill>
        <p:spPr>
          <a:xfrm>
            <a:off x="0" y="0"/>
            <a:ext cx="699601" cy="699601"/>
          </a:xfrm>
          <a:prstGeom prst="rect">
            <a:avLst/>
          </a:prstGeom>
          <a:noFill/>
          <a:ln>
            <a:noFill/>
          </a:ln>
        </p:spPr>
      </p:pic>
      <p:pic>
        <p:nvPicPr>
          <p:cNvPr id="489" name="Google Shape;489;p63"/>
          <p:cNvPicPr preferRelativeResize="0"/>
          <p:nvPr/>
        </p:nvPicPr>
        <p:blipFill>
          <a:blip r:embed="rId4">
            <a:alphaModFix/>
          </a:blip>
          <a:stretch>
            <a:fillRect/>
          </a:stretch>
        </p:blipFill>
        <p:spPr>
          <a:xfrm>
            <a:off x="8307700" y="0"/>
            <a:ext cx="837250" cy="7501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63"/>
          <p:cNvSpPr txBox="1">
            <a:spLocks noGrp="1"/>
          </p:cNvSpPr>
          <p:nvPr>
            <p:ph type="title" idx="4294967295"/>
          </p:nvPr>
        </p:nvSpPr>
        <p:spPr>
          <a:xfrm>
            <a:off x="621506" y="240506"/>
            <a:ext cx="8045100" cy="1128600"/>
          </a:xfrm>
          <a:prstGeom prst="rect">
            <a:avLst/>
          </a:prstGeom>
          <a:noFill/>
          <a:ln>
            <a:noFill/>
          </a:ln>
        </p:spPr>
        <p:txBody>
          <a:bodyPr spcFirstLastPara="1" wrap="square" lIns="68575" tIns="34275" rIns="68575" bIns="34275" anchor="t" anchorCtr="0">
            <a:normAutofit/>
          </a:bodyPr>
          <a:lstStyle/>
          <a:p>
            <a:pPr marL="0" marR="0" lvl="0" indent="0" algn="l" rtl="0">
              <a:lnSpc>
                <a:spcPct val="90000"/>
              </a:lnSpc>
              <a:spcBef>
                <a:spcPts val="0"/>
              </a:spcBef>
              <a:spcAft>
                <a:spcPts val="0"/>
              </a:spcAft>
              <a:buNone/>
            </a:pPr>
            <a:br>
              <a:rPr lang="en" sz="3300" b="0" i="0" u="none" strike="noStrike" cap="none" dirty="0">
                <a:solidFill>
                  <a:schemeClr val="dk1"/>
                </a:solidFill>
                <a:latin typeface="Calibri"/>
                <a:ea typeface="Calibri"/>
                <a:cs typeface="Calibri"/>
                <a:sym typeface="Calibri"/>
              </a:rPr>
            </a:br>
            <a:r>
              <a:rPr lang="en" sz="3300" b="0" i="0" u="none" strike="noStrike" cap="none" dirty="0">
                <a:solidFill>
                  <a:schemeClr val="dk1"/>
                </a:solidFill>
                <a:latin typeface="Calibri"/>
                <a:ea typeface="Calibri"/>
                <a:cs typeface="Calibri"/>
                <a:sym typeface="Calibri"/>
              </a:rPr>
              <a:t>References</a:t>
            </a:r>
            <a:endParaRPr sz="1800" b="0" i="0" u="none" strike="noStrike" cap="none" dirty="0">
              <a:solidFill>
                <a:srgbClr val="FF0000"/>
              </a:solidFill>
              <a:latin typeface="Calibri"/>
              <a:ea typeface="Calibri"/>
              <a:cs typeface="Calibri"/>
              <a:sym typeface="Calibri"/>
            </a:endParaRPr>
          </a:p>
        </p:txBody>
      </p:sp>
      <p:sp>
        <p:nvSpPr>
          <p:cNvPr id="485" name="Google Shape;485;p63"/>
          <p:cNvSpPr txBox="1">
            <a:spLocks noGrp="1"/>
          </p:cNvSpPr>
          <p:nvPr>
            <p:ph type="body" idx="4294967295"/>
          </p:nvPr>
        </p:nvSpPr>
        <p:spPr>
          <a:xfrm>
            <a:off x="555413" y="1259840"/>
            <a:ext cx="7959825" cy="3372845"/>
          </a:xfrm>
          <a:prstGeom prst="rect">
            <a:avLst/>
          </a:prstGeom>
          <a:noFill/>
          <a:ln>
            <a:noFill/>
          </a:ln>
        </p:spPr>
        <p:txBody>
          <a:bodyPr spcFirstLastPara="1" wrap="square" lIns="68575" tIns="34275" rIns="68575" bIns="34275" anchor="t" anchorCtr="0">
            <a:normAutofit/>
          </a:bodyPr>
          <a:lstStyle/>
          <a:p>
            <a:pPr marL="228600">
              <a:lnSpc>
                <a:spcPct val="150000"/>
              </a:lnSpc>
              <a:spcBef>
                <a:spcPts val="1200"/>
              </a:spcBef>
              <a:spcAft>
                <a:spcPts val="1000"/>
              </a:spcAft>
            </a:pPr>
            <a:r>
              <a:rPr lang="en-IN" sz="1050" dirty="0">
                <a:effectLst/>
                <a:latin typeface="Times New Roman" panose="02020603050405020304" pitchFamily="18" charset="0"/>
                <a:ea typeface="Times New Roman" panose="02020603050405020304" pitchFamily="18" charset="0"/>
                <a:cs typeface="Mangal" panose="02040503050203030202" pitchFamily="18" charset="0"/>
              </a:rPr>
              <a:t>[6]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SHAZIYA BANU, SHANTALA DEVI PATIL</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a:t>
            </a:r>
            <a:r>
              <a:rPr lang="en-US" sz="1050" dirty="0">
                <a:effectLst/>
                <a:latin typeface="Times New Roman" panose="02020603050405020304" pitchFamily="18" charset="0"/>
                <a:ea typeface="Times New Roman" panose="02020603050405020304" pitchFamily="18" charset="0"/>
                <a:cs typeface="Mangal" panose="02040503050203030202" pitchFamily="18" charset="0"/>
              </a:rPr>
              <a:t>“</a:t>
            </a:r>
            <a:r>
              <a:rPr lang="en-IN" sz="1050" dirty="0">
                <a:effectLst/>
                <a:latin typeface="Times New Roman" panose="02020603050405020304" pitchFamily="18" charset="0"/>
                <a:ea typeface="Yu Mincho" panose="02020400000000000000" pitchFamily="18" charset="-128"/>
                <a:cs typeface="Mangal" panose="02040503050203030202" pitchFamily="18" charset="0"/>
              </a:rPr>
              <a:t>An Intelligent Web App Chatbot</a:t>
            </a:r>
            <a:r>
              <a:rPr lang="en-US" sz="1050" dirty="0">
                <a:effectLst/>
                <a:latin typeface="Times New Roman" panose="02020603050405020304" pitchFamily="18" charset="0"/>
                <a:ea typeface="Times New Roman" panose="02020603050405020304" pitchFamily="18" charset="0"/>
                <a:cs typeface="Mangal" panose="02040503050203030202" pitchFamily="18" charset="0"/>
              </a:rPr>
              <a:t>” in </a:t>
            </a:r>
            <a:r>
              <a:rPr lang="en-US" sz="1050" i="1" dirty="0">
                <a:effectLst/>
                <a:latin typeface="Times New Roman" panose="02020603050405020304" pitchFamily="18" charset="0"/>
                <a:ea typeface="Times New Roman" panose="02020603050405020304" pitchFamily="18" charset="0"/>
                <a:cs typeface="Mangal" panose="02040503050203030202" pitchFamily="18" charset="0"/>
              </a:rPr>
              <a:t>2020</a:t>
            </a:r>
            <a:endParaRPr lang="en-IN" sz="9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1050" dirty="0">
                <a:effectLst/>
                <a:latin typeface="Times New Roman" panose="02020603050405020304" pitchFamily="18" charset="0"/>
                <a:ea typeface="Times New Roman" panose="02020603050405020304" pitchFamily="18" charset="0"/>
                <a:cs typeface="Mangal" panose="02040503050203030202" pitchFamily="18" charset="0"/>
              </a:rPr>
              <a:t>[7]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Ajinkya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Huddar</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 Chaitanya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Bysani</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 Chintan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Suchak</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 Uttam D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Kolekar</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Kaushiki</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Upadhyaya </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Dexter the College FAQ Chatbot</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1050" i="1" dirty="0">
                <a:effectLst/>
                <a:latin typeface="Times New Roman" panose="02020603050405020304" pitchFamily="18" charset="0"/>
                <a:ea typeface="Times New Roman" panose="02020603050405020304" pitchFamily="18" charset="0"/>
                <a:cs typeface="Mangal" panose="02040503050203030202" pitchFamily="18" charset="0"/>
              </a:rPr>
              <a:t>2020</a:t>
            </a:r>
            <a:endParaRPr lang="en-IN" sz="9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1050" dirty="0">
                <a:effectLst/>
                <a:latin typeface="Times New Roman" panose="02020603050405020304" pitchFamily="18" charset="0"/>
                <a:ea typeface="Times New Roman" panose="02020603050405020304" pitchFamily="18" charset="0"/>
                <a:cs typeface="Mangal" panose="02040503050203030202" pitchFamily="18" charset="0"/>
              </a:rPr>
              <a:t>[8]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Sangeeta Kumari , Zaid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Naikwadi</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Akshay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Akole</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Purushottam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Darshankar</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Enhancing College Chat Bot Assistant with the Help of Richer Human Computer Interaction and Speech Recognition</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1050" i="1" dirty="0">
                <a:effectLst/>
                <a:latin typeface="Times New Roman" panose="02020603050405020304" pitchFamily="18" charset="0"/>
                <a:ea typeface="Times New Roman" panose="02020603050405020304" pitchFamily="18" charset="0"/>
                <a:cs typeface="Mangal" panose="02040503050203030202" pitchFamily="18" charset="0"/>
              </a:rPr>
              <a:t>2020</a:t>
            </a:r>
            <a:endParaRPr lang="en-IN" sz="9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1050" dirty="0">
                <a:effectLst/>
                <a:latin typeface="Times New Roman" panose="02020603050405020304" pitchFamily="18" charset="0"/>
                <a:ea typeface="Times New Roman" panose="02020603050405020304" pitchFamily="18" charset="0"/>
                <a:cs typeface="Mangal" panose="02040503050203030202" pitchFamily="18" charset="0"/>
              </a:rPr>
              <a:t>[9]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Dharani M,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Jyostna</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JVSL,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Sucharitha</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E,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Likitha</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R</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Interactive Transport Enquiry with AI Chatbot</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1050" i="1" dirty="0">
                <a:effectLst/>
                <a:latin typeface="Times New Roman" panose="02020603050405020304" pitchFamily="18" charset="0"/>
                <a:ea typeface="Times New Roman" panose="02020603050405020304" pitchFamily="18" charset="0"/>
                <a:cs typeface="Mangal" panose="02040503050203030202" pitchFamily="18" charset="0"/>
              </a:rPr>
              <a:t>2020</a:t>
            </a:r>
            <a:endParaRPr lang="en-IN" sz="9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1050" dirty="0">
                <a:effectLst/>
                <a:latin typeface="Times New Roman" panose="02020603050405020304" pitchFamily="18" charset="0"/>
                <a:ea typeface="Times New Roman" panose="02020603050405020304" pitchFamily="18" charset="0"/>
                <a:cs typeface="Mangal" panose="02040503050203030202" pitchFamily="18" charset="0"/>
              </a:rPr>
              <a:t>[10]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Nithuna</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S,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Laseena</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C.A </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a:t>
            </a:r>
            <a:r>
              <a:rPr lang="en-IN" sz="1050" dirty="0">
                <a:effectLst/>
                <a:latin typeface="Times New Roman" panose="02020603050405020304" pitchFamily="18" charset="0"/>
                <a:ea typeface="Yu Mincho" panose="02020400000000000000" pitchFamily="18" charset="-128"/>
                <a:cs typeface="Mangal" panose="02040503050203030202" pitchFamily="18" charset="0"/>
              </a:rPr>
              <a:t>Review on Implementation Techniques of Chatbot</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1050" i="1" dirty="0">
                <a:effectLst/>
                <a:latin typeface="Times New Roman" panose="02020603050405020304" pitchFamily="18" charset="0"/>
                <a:ea typeface="Times New Roman" panose="02020603050405020304" pitchFamily="18" charset="0"/>
                <a:cs typeface="Mangal" panose="02040503050203030202" pitchFamily="18" charset="0"/>
              </a:rPr>
              <a:t>2020</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a:t>
            </a:r>
            <a:endParaRPr lang="en-IN" sz="900" dirty="0">
              <a:effectLst/>
              <a:latin typeface="Calibri" panose="020F0502020204030204" pitchFamily="34" charset="0"/>
              <a:ea typeface="Yu Mincho" panose="02020400000000000000" pitchFamily="18" charset="-128"/>
              <a:cs typeface="Mangal" panose="02040503050203030202" pitchFamily="18" charset="0"/>
            </a:endParaRPr>
          </a:p>
          <a:p>
            <a:pPr marL="381000" marR="0" lvl="0" indent="-241300" algn="l" rtl="0">
              <a:lnSpc>
                <a:spcPct val="90000"/>
              </a:lnSpc>
              <a:spcBef>
                <a:spcPts val="800"/>
              </a:spcBef>
              <a:spcAft>
                <a:spcPts val="0"/>
              </a:spcAft>
              <a:buClr>
                <a:schemeClr val="dk1"/>
              </a:buClr>
              <a:buSzPts val="2100"/>
              <a:buFont typeface="Calibri"/>
              <a:buNone/>
            </a:pPr>
            <a:endParaRPr sz="1050" b="0" i="0" u="none" strike="noStrike" cap="none" dirty="0">
              <a:solidFill>
                <a:srgbClr val="FF0000"/>
              </a:solidFill>
              <a:latin typeface="Calibri"/>
              <a:ea typeface="Calibri"/>
              <a:cs typeface="Calibri"/>
              <a:sym typeface="Calibri"/>
            </a:endParaRPr>
          </a:p>
        </p:txBody>
      </p:sp>
      <p:sp>
        <p:nvSpPr>
          <p:cNvPr id="486" name="Google Shape;486;p63"/>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rmAutofit/>
          </a:bodyPr>
          <a:lstStyle/>
          <a:p>
            <a:pPr marL="0" marR="0" lvl="0" indent="0" algn="r" rtl="0">
              <a:lnSpc>
                <a:spcPct val="100000"/>
              </a:lnSpc>
              <a:spcBef>
                <a:spcPts val="0"/>
              </a:spcBef>
              <a:spcAft>
                <a:spcPts val="0"/>
              </a:spcAft>
              <a:buClr>
                <a:schemeClr val="dk1"/>
              </a:buClr>
              <a:buSzPts val="1100"/>
              <a:buFont typeface="Calibri"/>
              <a:buNone/>
            </a:pPr>
            <a:fld id="{00000000-1234-1234-1234-123412341234}" type="slidenum">
              <a:rPr lang="en" sz="1100" b="0" i="0" u="none" strike="noStrike" cap="none">
                <a:solidFill>
                  <a:schemeClr val="dk1"/>
                </a:solidFill>
                <a:latin typeface="Calibri"/>
                <a:ea typeface="Calibri"/>
                <a:cs typeface="Calibri"/>
                <a:sym typeface="Calibri"/>
              </a:rPr>
              <a:t>24</a:t>
            </a:fld>
            <a:endParaRPr sz="1100" b="0" i="0" u="none" strike="noStrike" cap="none">
              <a:solidFill>
                <a:schemeClr val="dk1"/>
              </a:solidFill>
              <a:latin typeface="Calibri"/>
              <a:ea typeface="Calibri"/>
              <a:cs typeface="Calibri"/>
              <a:sym typeface="Calibri"/>
            </a:endParaRPr>
          </a:p>
        </p:txBody>
      </p:sp>
      <p:sp>
        <p:nvSpPr>
          <p:cNvPr id="487" name="Google Shape;487;p63"/>
          <p:cNvSpPr txBox="1">
            <a:spLocks noGrp="1"/>
          </p:cNvSpPr>
          <p:nvPr>
            <p:ph type="ftr" idx="11"/>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488" name="Google Shape;488;p63"/>
          <p:cNvPicPr preferRelativeResize="0"/>
          <p:nvPr/>
        </p:nvPicPr>
        <p:blipFill>
          <a:blip r:embed="rId3">
            <a:alphaModFix/>
          </a:blip>
          <a:stretch>
            <a:fillRect/>
          </a:stretch>
        </p:blipFill>
        <p:spPr>
          <a:xfrm>
            <a:off x="0" y="0"/>
            <a:ext cx="699601" cy="699601"/>
          </a:xfrm>
          <a:prstGeom prst="rect">
            <a:avLst/>
          </a:prstGeom>
          <a:noFill/>
          <a:ln>
            <a:noFill/>
          </a:ln>
        </p:spPr>
      </p:pic>
      <p:pic>
        <p:nvPicPr>
          <p:cNvPr id="489" name="Google Shape;489;p63"/>
          <p:cNvPicPr preferRelativeResize="0"/>
          <p:nvPr/>
        </p:nvPicPr>
        <p:blipFill>
          <a:blip r:embed="rId4">
            <a:alphaModFix/>
          </a:blip>
          <a:stretch>
            <a:fillRect/>
          </a:stretch>
        </p:blipFill>
        <p:spPr>
          <a:xfrm>
            <a:off x="8307700" y="0"/>
            <a:ext cx="837250" cy="750100"/>
          </a:xfrm>
          <a:prstGeom prst="rect">
            <a:avLst/>
          </a:prstGeom>
          <a:noFill/>
          <a:ln>
            <a:noFill/>
          </a:ln>
        </p:spPr>
      </p:pic>
    </p:spTree>
    <p:extLst>
      <p:ext uri="{BB962C8B-B14F-4D97-AF65-F5344CB8AC3E}">
        <p14:creationId xmlns:p14="http://schemas.microsoft.com/office/powerpoint/2010/main" val="41365788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63"/>
          <p:cNvSpPr txBox="1">
            <a:spLocks noGrp="1"/>
          </p:cNvSpPr>
          <p:nvPr>
            <p:ph type="title" idx="4294967295"/>
          </p:nvPr>
        </p:nvSpPr>
        <p:spPr>
          <a:xfrm>
            <a:off x="621506" y="240506"/>
            <a:ext cx="8045100" cy="1128600"/>
          </a:xfrm>
          <a:prstGeom prst="rect">
            <a:avLst/>
          </a:prstGeom>
          <a:noFill/>
          <a:ln>
            <a:noFill/>
          </a:ln>
        </p:spPr>
        <p:txBody>
          <a:bodyPr spcFirstLastPara="1" wrap="square" lIns="68575" tIns="34275" rIns="68575" bIns="34275" anchor="t" anchorCtr="0">
            <a:normAutofit/>
          </a:bodyPr>
          <a:lstStyle/>
          <a:p>
            <a:pPr marL="0" marR="0" lvl="0" indent="0" algn="l" rtl="0">
              <a:lnSpc>
                <a:spcPct val="90000"/>
              </a:lnSpc>
              <a:spcBef>
                <a:spcPts val="0"/>
              </a:spcBef>
              <a:spcAft>
                <a:spcPts val="0"/>
              </a:spcAft>
              <a:buNone/>
            </a:pPr>
            <a:br>
              <a:rPr lang="en" sz="3300" b="0" i="0" u="none" strike="noStrike" cap="none" dirty="0">
                <a:solidFill>
                  <a:schemeClr val="dk1"/>
                </a:solidFill>
                <a:latin typeface="Calibri"/>
                <a:ea typeface="Calibri"/>
                <a:cs typeface="Calibri"/>
                <a:sym typeface="Calibri"/>
              </a:rPr>
            </a:br>
            <a:r>
              <a:rPr lang="en" sz="3300" b="0" i="0" u="none" strike="noStrike" cap="none" dirty="0">
                <a:solidFill>
                  <a:schemeClr val="dk1"/>
                </a:solidFill>
                <a:latin typeface="Calibri"/>
                <a:ea typeface="Calibri"/>
                <a:cs typeface="Calibri"/>
                <a:sym typeface="Calibri"/>
              </a:rPr>
              <a:t>References</a:t>
            </a:r>
            <a:endParaRPr sz="1800" b="0" i="0" u="none" strike="noStrike" cap="none" dirty="0">
              <a:solidFill>
                <a:srgbClr val="FF0000"/>
              </a:solidFill>
              <a:latin typeface="Calibri"/>
              <a:ea typeface="Calibri"/>
              <a:cs typeface="Calibri"/>
              <a:sym typeface="Calibri"/>
            </a:endParaRPr>
          </a:p>
        </p:txBody>
      </p:sp>
      <p:sp>
        <p:nvSpPr>
          <p:cNvPr id="485" name="Google Shape;485;p63"/>
          <p:cNvSpPr txBox="1">
            <a:spLocks noGrp="1"/>
          </p:cNvSpPr>
          <p:nvPr>
            <p:ph type="body" idx="4294967295"/>
          </p:nvPr>
        </p:nvSpPr>
        <p:spPr>
          <a:xfrm>
            <a:off x="555413" y="1259840"/>
            <a:ext cx="7959825" cy="3372845"/>
          </a:xfrm>
          <a:prstGeom prst="rect">
            <a:avLst/>
          </a:prstGeom>
          <a:noFill/>
          <a:ln>
            <a:noFill/>
          </a:ln>
        </p:spPr>
        <p:txBody>
          <a:bodyPr spcFirstLastPara="1" wrap="square" lIns="68575" tIns="34275" rIns="68575" bIns="34275" anchor="t" anchorCtr="0">
            <a:normAutofit fontScale="85000" lnSpcReduction="10000"/>
          </a:bodyPr>
          <a:lstStyle/>
          <a:p>
            <a:pPr marL="228600">
              <a:lnSpc>
                <a:spcPct val="150000"/>
              </a:lnSpc>
              <a:spcBef>
                <a:spcPts val="1200"/>
              </a:spcBef>
              <a:spcAft>
                <a:spcPts val="1000"/>
              </a:spcAft>
            </a:pPr>
            <a:r>
              <a:rPr lang="en-IN" sz="1050" dirty="0">
                <a:effectLst/>
                <a:latin typeface="Times New Roman" panose="02020603050405020304" pitchFamily="18" charset="0"/>
                <a:ea typeface="Times New Roman" panose="02020603050405020304" pitchFamily="18" charset="0"/>
                <a:cs typeface="Mangal" panose="02040503050203030202" pitchFamily="18" charset="0"/>
              </a:rPr>
              <a:t>[10]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Nithuna</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S,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Laseena</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C.A </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a:t>
            </a:r>
            <a:r>
              <a:rPr lang="en-IN" sz="1050" dirty="0">
                <a:effectLst/>
                <a:latin typeface="Times New Roman" panose="02020603050405020304" pitchFamily="18" charset="0"/>
                <a:ea typeface="Yu Mincho" panose="02020400000000000000" pitchFamily="18" charset="-128"/>
                <a:cs typeface="Mangal" panose="02040503050203030202" pitchFamily="18" charset="0"/>
              </a:rPr>
              <a:t>Review on Implementation Techniques of Chatbot</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1050" i="1" dirty="0">
                <a:effectLst/>
                <a:latin typeface="Times New Roman" panose="02020603050405020304" pitchFamily="18" charset="0"/>
                <a:ea typeface="Times New Roman" panose="02020603050405020304" pitchFamily="18" charset="0"/>
                <a:cs typeface="Mangal" panose="02040503050203030202" pitchFamily="18" charset="0"/>
              </a:rPr>
              <a:t>2020</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a:t>
            </a:r>
            <a:endParaRPr lang="en-IN" sz="9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1050" dirty="0">
                <a:effectLst/>
                <a:latin typeface="Times New Roman" panose="02020603050405020304" pitchFamily="18" charset="0"/>
                <a:ea typeface="Times New Roman" panose="02020603050405020304" pitchFamily="18" charset="0"/>
                <a:cs typeface="Mangal" panose="02040503050203030202" pitchFamily="18" charset="0"/>
              </a:rPr>
              <a:t>[11]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Bhriguraj</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Borah,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Dhrubajyoti</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Pathak,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Priyankoo</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Sarmah</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Bidisha Som, Sukumar Nandi</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Survey of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Textbased</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Chatbot in Perspective of Recent Technologies</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1050" i="1" dirty="0">
                <a:effectLst/>
                <a:latin typeface="Times New Roman" panose="02020603050405020304" pitchFamily="18" charset="0"/>
                <a:ea typeface="Times New Roman" panose="02020603050405020304" pitchFamily="18" charset="0"/>
                <a:cs typeface="Mangal" panose="02040503050203030202" pitchFamily="18" charset="0"/>
              </a:rPr>
              <a:t>2019</a:t>
            </a:r>
            <a:endParaRPr lang="en-IN" sz="9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1050" dirty="0">
                <a:effectLst/>
                <a:latin typeface="Times New Roman" panose="02020603050405020304" pitchFamily="18" charset="0"/>
                <a:ea typeface="Times New Roman" panose="02020603050405020304" pitchFamily="18" charset="0"/>
                <a:cs typeface="Mangal" panose="02040503050203030202" pitchFamily="18" charset="0"/>
              </a:rPr>
              <a:t>[12]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Malvika R, Vikram K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Kharvi</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Akhil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Bidhuri</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Bhaskar Kumar, Dr Annapurna D</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Enterprise Chat Platform using Machine Learning Techniques</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1050" i="1" dirty="0">
                <a:effectLst/>
                <a:latin typeface="Times New Roman" panose="02020603050405020304" pitchFamily="18" charset="0"/>
                <a:ea typeface="Times New Roman" panose="02020603050405020304" pitchFamily="18" charset="0"/>
                <a:cs typeface="Mangal" panose="02040503050203030202" pitchFamily="18" charset="0"/>
              </a:rPr>
              <a:t>2019 </a:t>
            </a:r>
            <a:endParaRPr lang="en-IN" sz="9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1050" dirty="0">
                <a:effectLst/>
                <a:latin typeface="Times New Roman" panose="02020603050405020304" pitchFamily="18" charset="0"/>
                <a:ea typeface="Times New Roman" panose="02020603050405020304" pitchFamily="18" charset="0"/>
                <a:cs typeface="Mangal" panose="02040503050203030202" pitchFamily="18" charset="0"/>
              </a:rPr>
              <a:t>[13]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Rico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Arisandy</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Wijaya,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Entin</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Martiana</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Kusumaningtyas</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Aliridho</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Barakbah</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Knowledge Based CHATBOT With Context Recognition</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1050" i="1" dirty="0">
                <a:effectLst/>
                <a:latin typeface="Times New Roman" panose="02020603050405020304" pitchFamily="18" charset="0"/>
                <a:ea typeface="Times New Roman" panose="02020603050405020304" pitchFamily="18" charset="0"/>
                <a:cs typeface="Mangal" panose="02040503050203030202" pitchFamily="18" charset="0"/>
              </a:rPr>
              <a:t>2019</a:t>
            </a:r>
            <a:endParaRPr lang="en-IN" sz="9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1050" dirty="0">
                <a:effectLst/>
                <a:latin typeface="Times New Roman" panose="02020603050405020304" pitchFamily="18" charset="0"/>
                <a:ea typeface="Times New Roman" panose="02020603050405020304" pitchFamily="18" charset="0"/>
                <a:cs typeface="Mangal" panose="02040503050203030202" pitchFamily="18" charset="0"/>
              </a:rPr>
              <a:t>[14]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V. Krishna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sree</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C. Kaushik, G. Sahitya,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Remalli</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Rohan </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a:t>
            </a:r>
            <a:r>
              <a:rPr lang="en-IN" sz="1050" dirty="0">
                <a:effectLst/>
                <a:latin typeface="Times New Roman" panose="02020603050405020304" pitchFamily="18" charset="0"/>
                <a:ea typeface="Yu Mincho" panose="02020400000000000000" pitchFamily="18" charset="-128"/>
                <a:cs typeface="Mangal" panose="02040503050203030202" pitchFamily="18" charset="0"/>
              </a:rPr>
              <a:t>Various Real Time Chat Bots and Their Applications in Human Life</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1050" i="1" dirty="0">
                <a:effectLst/>
                <a:latin typeface="Times New Roman" panose="02020603050405020304" pitchFamily="18" charset="0"/>
                <a:ea typeface="Times New Roman" panose="02020603050405020304" pitchFamily="18" charset="0"/>
                <a:cs typeface="Mangal" panose="02040503050203030202" pitchFamily="18" charset="0"/>
              </a:rPr>
              <a:t>2019</a:t>
            </a:r>
            <a:endParaRPr lang="en-IN" sz="900" dirty="0">
              <a:effectLst/>
              <a:latin typeface="Calibri" panose="020F0502020204030204" pitchFamily="34" charset="0"/>
              <a:ea typeface="Yu Mincho" panose="02020400000000000000" pitchFamily="18" charset="-128"/>
              <a:cs typeface="Mangal" panose="02040503050203030202" pitchFamily="18" charset="0"/>
            </a:endParaRPr>
          </a:p>
          <a:p>
            <a:pPr marL="228600">
              <a:lnSpc>
                <a:spcPct val="150000"/>
              </a:lnSpc>
              <a:spcBef>
                <a:spcPts val="1200"/>
              </a:spcBef>
              <a:spcAft>
                <a:spcPts val="1000"/>
              </a:spcAft>
            </a:pPr>
            <a:r>
              <a:rPr lang="en-IN" sz="1050" dirty="0">
                <a:effectLst/>
                <a:latin typeface="Times New Roman" panose="02020603050405020304" pitchFamily="18" charset="0"/>
                <a:ea typeface="Times New Roman" panose="02020603050405020304" pitchFamily="18" charset="0"/>
                <a:cs typeface="Mangal" panose="02040503050203030202" pitchFamily="18" charset="0"/>
              </a:rPr>
              <a:t>[15]</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Bhavika R.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Ranoliya</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Nidhi </a:t>
            </a:r>
            <a:r>
              <a:rPr lang="en-IN" sz="1050" dirty="0" err="1">
                <a:effectLst/>
                <a:latin typeface="Times New Roman" panose="02020603050405020304" pitchFamily="18" charset="0"/>
                <a:ea typeface="Yu Mincho" panose="02020400000000000000" pitchFamily="18" charset="-128"/>
                <a:cs typeface="Mangal" panose="02040503050203030202" pitchFamily="18" charset="0"/>
              </a:rPr>
              <a:t>Raghuwanshi</a:t>
            </a:r>
            <a:r>
              <a:rPr lang="en-IN" sz="1050" dirty="0">
                <a:effectLst/>
                <a:latin typeface="Times New Roman" panose="02020603050405020304" pitchFamily="18" charset="0"/>
                <a:ea typeface="Yu Mincho" panose="02020400000000000000" pitchFamily="18" charset="-128"/>
                <a:cs typeface="Mangal" panose="02040503050203030202" pitchFamily="18" charset="0"/>
              </a:rPr>
              <a:t>, Sanjay Singh</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a:t>
            </a:r>
            <a:r>
              <a:rPr lang="en-IN" sz="1050" dirty="0">
                <a:effectLst/>
                <a:latin typeface="Times New Roman" panose="02020603050405020304" pitchFamily="18" charset="0"/>
                <a:ea typeface="Yu Mincho" panose="02020400000000000000" pitchFamily="18" charset="-128"/>
                <a:cs typeface="Mangal" panose="02040503050203030202" pitchFamily="18" charset="0"/>
              </a:rPr>
              <a:t>Chatbot for University Related FAQs</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in </a:t>
            </a:r>
            <a:r>
              <a:rPr lang="en-IN" sz="1050" i="1" dirty="0">
                <a:effectLst/>
                <a:latin typeface="Times New Roman" panose="02020603050405020304" pitchFamily="18" charset="0"/>
                <a:ea typeface="Times New Roman" panose="02020603050405020304" pitchFamily="18" charset="0"/>
                <a:cs typeface="Mangal" panose="02040503050203030202" pitchFamily="18" charset="0"/>
              </a:rPr>
              <a:t>2019</a:t>
            </a:r>
            <a:r>
              <a:rPr lang="en-IN" sz="1050" dirty="0">
                <a:effectLst/>
                <a:latin typeface="Times New Roman" panose="02020603050405020304" pitchFamily="18" charset="0"/>
                <a:ea typeface="Times New Roman" panose="02020603050405020304" pitchFamily="18" charset="0"/>
                <a:cs typeface="Mangal" panose="02040503050203030202" pitchFamily="18" charset="0"/>
              </a:rPr>
              <a:t> </a:t>
            </a:r>
            <a:endParaRPr lang="en-IN" sz="900" dirty="0">
              <a:effectLst/>
              <a:latin typeface="Calibri" panose="020F0502020204030204" pitchFamily="34" charset="0"/>
              <a:ea typeface="Yu Mincho" panose="02020400000000000000" pitchFamily="18" charset="-128"/>
              <a:cs typeface="Mangal" panose="02040503050203030202" pitchFamily="18" charset="0"/>
            </a:endParaRPr>
          </a:p>
        </p:txBody>
      </p:sp>
      <p:sp>
        <p:nvSpPr>
          <p:cNvPr id="486" name="Google Shape;486;p63"/>
          <p:cNvSpPr txBox="1">
            <a:spLocks noGrp="1"/>
          </p:cNvSpPr>
          <p:nvPr>
            <p:ph type="sldNum" idx="12"/>
          </p:nvPr>
        </p:nvSpPr>
        <p:spPr>
          <a:xfrm>
            <a:off x="6457950" y="4767263"/>
            <a:ext cx="2057400" cy="273900"/>
          </a:xfrm>
          <a:prstGeom prst="rect">
            <a:avLst/>
          </a:prstGeom>
          <a:solidFill>
            <a:schemeClr val="lt1"/>
          </a:solidFill>
          <a:ln>
            <a:noFill/>
          </a:ln>
        </p:spPr>
        <p:txBody>
          <a:bodyPr spcFirstLastPara="1" wrap="square" lIns="68575" tIns="34275" rIns="68575" bIns="34275" anchor="ctr" anchorCtr="0">
            <a:normAutofit/>
          </a:bodyPr>
          <a:lstStyle/>
          <a:p>
            <a:pPr marL="0" marR="0" lvl="0" indent="0" algn="r" rtl="0">
              <a:lnSpc>
                <a:spcPct val="100000"/>
              </a:lnSpc>
              <a:spcBef>
                <a:spcPts val="0"/>
              </a:spcBef>
              <a:spcAft>
                <a:spcPts val="0"/>
              </a:spcAft>
              <a:buClr>
                <a:schemeClr val="dk1"/>
              </a:buClr>
              <a:buSzPts val="1100"/>
              <a:buFont typeface="Calibri"/>
              <a:buNone/>
            </a:pPr>
            <a:fld id="{00000000-1234-1234-1234-123412341234}" type="slidenum">
              <a:rPr lang="en" sz="1100" b="0" i="0" u="none" strike="noStrike" cap="none">
                <a:solidFill>
                  <a:schemeClr val="dk1"/>
                </a:solidFill>
                <a:latin typeface="Calibri"/>
                <a:ea typeface="Calibri"/>
                <a:cs typeface="Calibri"/>
                <a:sym typeface="Calibri"/>
              </a:rPr>
              <a:t>25</a:t>
            </a:fld>
            <a:endParaRPr sz="1100" b="0" i="0" u="none" strike="noStrike" cap="none">
              <a:solidFill>
                <a:schemeClr val="dk1"/>
              </a:solidFill>
              <a:latin typeface="Calibri"/>
              <a:ea typeface="Calibri"/>
              <a:cs typeface="Calibri"/>
              <a:sym typeface="Calibri"/>
            </a:endParaRPr>
          </a:p>
        </p:txBody>
      </p:sp>
      <p:sp>
        <p:nvSpPr>
          <p:cNvPr id="487" name="Google Shape;487;p63"/>
          <p:cNvSpPr txBox="1">
            <a:spLocks noGrp="1"/>
          </p:cNvSpPr>
          <p:nvPr>
            <p:ph type="ftr" idx="11"/>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488" name="Google Shape;488;p63"/>
          <p:cNvPicPr preferRelativeResize="0"/>
          <p:nvPr/>
        </p:nvPicPr>
        <p:blipFill>
          <a:blip r:embed="rId3">
            <a:alphaModFix/>
          </a:blip>
          <a:stretch>
            <a:fillRect/>
          </a:stretch>
        </p:blipFill>
        <p:spPr>
          <a:xfrm>
            <a:off x="0" y="0"/>
            <a:ext cx="699601" cy="699601"/>
          </a:xfrm>
          <a:prstGeom prst="rect">
            <a:avLst/>
          </a:prstGeom>
          <a:noFill/>
          <a:ln>
            <a:noFill/>
          </a:ln>
        </p:spPr>
      </p:pic>
      <p:pic>
        <p:nvPicPr>
          <p:cNvPr id="489" name="Google Shape;489;p63"/>
          <p:cNvPicPr preferRelativeResize="0"/>
          <p:nvPr/>
        </p:nvPicPr>
        <p:blipFill>
          <a:blip r:embed="rId4">
            <a:alphaModFix/>
          </a:blip>
          <a:stretch>
            <a:fillRect/>
          </a:stretch>
        </p:blipFill>
        <p:spPr>
          <a:xfrm>
            <a:off x="8307700" y="0"/>
            <a:ext cx="837250" cy="750100"/>
          </a:xfrm>
          <a:prstGeom prst="rect">
            <a:avLst/>
          </a:prstGeom>
          <a:noFill/>
          <a:ln>
            <a:noFill/>
          </a:ln>
        </p:spPr>
      </p:pic>
    </p:spTree>
    <p:extLst>
      <p:ext uri="{BB962C8B-B14F-4D97-AF65-F5344CB8AC3E}">
        <p14:creationId xmlns:p14="http://schemas.microsoft.com/office/powerpoint/2010/main" val="11945689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64"/>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 for your time 😊</a:t>
            </a:r>
            <a:endParaRPr/>
          </a:p>
        </p:txBody>
      </p:sp>
      <p:sp>
        <p:nvSpPr>
          <p:cNvPr id="495" name="Google Shape;495;p64"/>
          <p:cNvSpPr txBox="1">
            <a:spLocks noGrp="1"/>
          </p:cNvSpPr>
          <p:nvPr>
            <p:ph type="ftr" idx="11"/>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496" name="Google Shape;496;p64"/>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497" name="Google Shape;497;p64"/>
          <p:cNvPicPr preferRelativeResize="0"/>
          <p:nvPr/>
        </p:nvPicPr>
        <p:blipFill>
          <a:blip r:embed="rId4">
            <a:alphaModFix/>
          </a:blip>
          <a:stretch>
            <a:fillRect/>
          </a:stretch>
        </p:blipFill>
        <p:spPr>
          <a:xfrm>
            <a:off x="0" y="0"/>
            <a:ext cx="990599" cy="990599"/>
          </a:xfrm>
          <a:prstGeom prst="rect">
            <a:avLst/>
          </a:prstGeom>
          <a:noFill/>
          <a:ln>
            <a:noFill/>
          </a:ln>
        </p:spPr>
      </p:pic>
      <p:sp>
        <p:nvSpPr>
          <p:cNvPr id="2" name="Slide Number Placeholder 1">
            <a:extLst>
              <a:ext uri="{FF2B5EF4-FFF2-40B4-BE49-F238E27FC236}">
                <a16:creationId xmlns:a16="http://schemas.microsoft.com/office/drawing/2014/main" id="{CAD96F95-7394-9AD0-9653-30B66477E8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37"/>
          <p:cNvPicPr preferRelativeResize="0"/>
          <p:nvPr/>
        </p:nvPicPr>
        <p:blipFill>
          <a:blip r:embed="rId3">
            <a:alphaModFix/>
          </a:blip>
          <a:stretch>
            <a:fillRect/>
          </a:stretch>
        </p:blipFill>
        <p:spPr>
          <a:xfrm>
            <a:off x="0" y="0"/>
            <a:ext cx="990599" cy="990599"/>
          </a:xfrm>
          <a:prstGeom prst="rect">
            <a:avLst/>
          </a:prstGeom>
          <a:noFill/>
          <a:ln>
            <a:noFill/>
          </a:ln>
        </p:spPr>
      </p:pic>
      <p:pic>
        <p:nvPicPr>
          <p:cNvPr id="229" name="Google Shape;229;p37"/>
          <p:cNvPicPr preferRelativeResize="0"/>
          <p:nvPr/>
        </p:nvPicPr>
        <p:blipFill>
          <a:blip r:embed="rId4">
            <a:alphaModFix/>
          </a:blip>
          <a:stretch>
            <a:fillRect/>
          </a:stretch>
        </p:blipFill>
        <p:spPr>
          <a:xfrm>
            <a:off x="8086725" y="0"/>
            <a:ext cx="990600" cy="990600"/>
          </a:xfrm>
          <a:prstGeom prst="rect">
            <a:avLst/>
          </a:prstGeom>
          <a:noFill/>
          <a:ln>
            <a:noFill/>
          </a:ln>
        </p:spPr>
      </p:pic>
      <p:sp>
        <p:nvSpPr>
          <p:cNvPr id="230" name="Google Shape;230;p37"/>
          <p:cNvSpPr txBox="1">
            <a:spLocks noGrp="1"/>
          </p:cNvSpPr>
          <p:nvPr>
            <p:ph type="sldNum" idx="12"/>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rm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sp>
        <p:nvSpPr>
          <p:cNvPr id="231" name="Google Shape;231;p37"/>
          <p:cNvSpPr txBox="1"/>
          <p:nvPr/>
        </p:nvSpPr>
        <p:spPr>
          <a:xfrm>
            <a:off x="621500" y="1280153"/>
            <a:ext cx="7886700" cy="5640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None/>
            </a:pPr>
            <a:r>
              <a:rPr lang="en" sz="3300" dirty="0">
                <a:solidFill>
                  <a:srgbClr val="000000"/>
                </a:solidFill>
                <a:latin typeface="Calibri"/>
                <a:ea typeface="Calibri"/>
                <a:cs typeface="Calibri"/>
                <a:sym typeface="Calibri"/>
              </a:rPr>
              <a:t>Project Domain and Title</a:t>
            </a:r>
            <a:br>
              <a:rPr lang="en" sz="3300" dirty="0">
                <a:solidFill>
                  <a:srgbClr val="000000"/>
                </a:solidFill>
                <a:latin typeface="Calibri"/>
                <a:ea typeface="Calibri"/>
                <a:cs typeface="Calibri"/>
                <a:sym typeface="Calibri"/>
              </a:rPr>
            </a:br>
            <a:endParaRPr sz="3300" dirty="0">
              <a:solidFill>
                <a:srgbClr val="000000"/>
              </a:solidFill>
              <a:latin typeface="Calibri"/>
              <a:ea typeface="Calibri"/>
              <a:cs typeface="Calibri"/>
              <a:sym typeface="Calibri"/>
            </a:endParaRPr>
          </a:p>
        </p:txBody>
      </p:sp>
      <p:sp>
        <p:nvSpPr>
          <p:cNvPr id="232" name="Google Shape;232;p37"/>
          <p:cNvSpPr txBox="1"/>
          <p:nvPr/>
        </p:nvSpPr>
        <p:spPr>
          <a:xfrm>
            <a:off x="628650" y="1844150"/>
            <a:ext cx="7837200" cy="1992600"/>
          </a:xfrm>
          <a:prstGeom prst="rect">
            <a:avLst/>
          </a:prstGeom>
          <a:noFill/>
          <a:ln>
            <a:noFill/>
          </a:ln>
        </p:spPr>
        <p:txBody>
          <a:bodyPr spcFirstLastPara="1" wrap="square" lIns="68575" tIns="34275" rIns="68575" bIns="34275" anchor="t" anchorCtr="0">
            <a:noAutofit/>
          </a:bodyPr>
          <a:lstStyle/>
          <a:p>
            <a:pPr marL="177800" lvl="0" indent="-171450" algn="l" rtl="0">
              <a:lnSpc>
                <a:spcPct val="90000"/>
              </a:lnSpc>
              <a:spcBef>
                <a:spcPts val="0"/>
              </a:spcBef>
              <a:spcAft>
                <a:spcPts val="0"/>
              </a:spcAft>
              <a:buClr>
                <a:srgbClr val="000000"/>
              </a:buClr>
              <a:buSzPts val="2100"/>
              <a:buChar char="•"/>
            </a:pPr>
            <a:r>
              <a:rPr lang="en" sz="2100" dirty="0">
                <a:solidFill>
                  <a:srgbClr val="000000"/>
                </a:solidFill>
                <a:latin typeface="Calibri"/>
                <a:ea typeface="Calibri"/>
                <a:cs typeface="Calibri"/>
                <a:sym typeface="Calibri"/>
              </a:rPr>
              <a:t>Project Domain : NLP </a:t>
            </a:r>
            <a:r>
              <a:rPr lang="en" sz="2100" dirty="0">
                <a:latin typeface="Calibri"/>
                <a:ea typeface="Calibri"/>
                <a:cs typeface="Calibri"/>
                <a:sym typeface="Calibri"/>
              </a:rPr>
              <a:t>and </a:t>
            </a:r>
            <a:r>
              <a:rPr lang="en" sz="2100" dirty="0">
                <a:solidFill>
                  <a:srgbClr val="000000"/>
                </a:solidFill>
                <a:latin typeface="Calibri"/>
                <a:ea typeface="Calibri"/>
                <a:cs typeface="Calibri"/>
                <a:sym typeface="Calibri"/>
              </a:rPr>
              <a:t>ML</a:t>
            </a:r>
            <a:endParaRPr sz="2100" dirty="0">
              <a:solidFill>
                <a:srgbClr val="000000"/>
              </a:solidFill>
              <a:latin typeface="Calibri"/>
              <a:ea typeface="Calibri"/>
              <a:cs typeface="Calibri"/>
              <a:sym typeface="Calibri"/>
            </a:endParaRPr>
          </a:p>
          <a:p>
            <a:pPr marL="177800" lvl="0" indent="-38100" algn="l" rtl="0">
              <a:lnSpc>
                <a:spcPct val="90000"/>
              </a:lnSpc>
              <a:spcBef>
                <a:spcPts val="800"/>
              </a:spcBef>
              <a:spcAft>
                <a:spcPts val="0"/>
              </a:spcAft>
              <a:buNone/>
            </a:pPr>
            <a:endParaRPr sz="2100" dirty="0">
              <a:solidFill>
                <a:srgbClr val="000000"/>
              </a:solidFill>
              <a:latin typeface="Calibri"/>
              <a:ea typeface="Calibri"/>
              <a:cs typeface="Calibri"/>
              <a:sym typeface="Calibri"/>
            </a:endParaRPr>
          </a:p>
          <a:p>
            <a:pPr marL="177800" lvl="0" indent="-171450" algn="l" rtl="0">
              <a:lnSpc>
                <a:spcPct val="90000"/>
              </a:lnSpc>
              <a:spcBef>
                <a:spcPts val="800"/>
              </a:spcBef>
              <a:spcAft>
                <a:spcPts val="0"/>
              </a:spcAft>
              <a:buClr>
                <a:srgbClr val="000000"/>
              </a:buClr>
              <a:buSzPts val="2100"/>
              <a:buChar char="•"/>
            </a:pPr>
            <a:r>
              <a:rPr lang="en" sz="2100" dirty="0">
                <a:solidFill>
                  <a:srgbClr val="000000"/>
                </a:solidFill>
                <a:latin typeface="Calibri"/>
                <a:ea typeface="Calibri"/>
                <a:cs typeface="Calibri"/>
                <a:sym typeface="Calibri"/>
              </a:rPr>
              <a:t>Title : Virtual Assistant </a:t>
            </a:r>
            <a:r>
              <a:rPr lang="en" sz="2100" dirty="0">
                <a:latin typeface="Calibri"/>
                <a:ea typeface="Calibri"/>
                <a:cs typeface="Calibri"/>
                <a:sym typeface="Calibri"/>
              </a:rPr>
              <a:t>For Our Institue NCER (Student Assistant Chatbot)</a:t>
            </a:r>
            <a:endParaRPr sz="2100" dirty="0">
              <a:solidFill>
                <a:srgbClr val="00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title"/>
          </p:nvPr>
        </p:nvSpPr>
        <p:spPr>
          <a:xfrm>
            <a:off x="632175" y="996825"/>
            <a:ext cx="76797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Nutan College of Engineering and Research Student Assistant Chatbot</a:t>
            </a:r>
            <a:endParaRPr/>
          </a:p>
        </p:txBody>
      </p:sp>
      <p:sp>
        <p:nvSpPr>
          <p:cNvPr id="238" name="Google Shape;238;p38"/>
          <p:cNvSpPr txBox="1">
            <a:spLocks noGrp="1"/>
          </p:cNvSpPr>
          <p:nvPr>
            <p:ph type="body" idx="1"/>
          </p:nvPr>
        </p:nvSpPr>
        <p:spPr>
          <a:xfrm>
            <a:off x="632175" y="1717350"/>
            <a:ext cx="5520900" cy="2652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This presentation provides an overview of the development and implementation of a student assistant chatbot for admission-related queries and general enquiries at Nutan College of Engineering and Research (NCER). The presentation introduces the need for the chatbot and discusses the objectives, data collection, query handling, dataset preprocessing, model approach, image processing, language chain framework, hosting solutions, and precautions and future enhancements. The presentation includes real-world or 3D images to enhance understanding of the content.</a:t>
            </a:r>
            <a:endParaRPr/>
          </a:p>
        </p:txBody>
      </p:sp>
      <p:sp>
        <p:nvSpPr>
          <p:cNvPr id="239" name="Google Shape;239;p38"/>
          <p:cNvSpPr txBox="1">
            <a:spLocks noGrp="1"/>
          </p:cNvSpPr>
          <p:nvPr>
            <p:ph type="ftr" idx="11"/>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240" name="Google Shape;240;p38"/>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241" name="Google Shape;241;p38"/>
          <p:cNvPicPr preferRelativeResize="0"/>
          <p:nvPr/>
        </p:nvPicPr>
        <p:blipFill>
          <a:blip r:embed="rId4">
            <a:alphaModFix/>
          </a:blip>
          <a:stretch>
            <a:fillRect/>
          </a:stretch>
        </p:blipFill>
        <p:spPr>
          <a:xfrm>
            <a:off x="0" y="0"/>
            <a:ext cx="990599" cy="990599"/>
          </a:xfrm>
          <a:prstGeom prst="rect">
            <a:avLst/>
          </a:prstGeom>
          <a:noFill/>
          <a:ln>
            <a:noFill/>
          </a:ln>
        </p:spPr>
      </p:pic>
      <p:sp>
        <p:nvSpPr>
          <p:cNvPr id="2" name="Slide Number Placeholder 1">
            <a:extLst>
              <a:ext uri="{FF2B5EF4-FFF2-40B4-BE49-F238E27FC236}">
                <a16:creationId xmlns:a16="http://schemas.microsoft.com/office/drawing/2014/main" id="{21FE5E67-A055-73E2-BDB2-E99502BF66D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9"/>
          <p:cNvSpPr txBox="1">
            <a:spLocks noGrp="1"/>
          </p:cNvSpPr>
          <p:nvPr>
            <p:ph type="title"/>
          </p:nvPr>
        </p:nvSpPr>
        <p:spPr>
          <a:xfrm>
            <a:off x="632175" y="920625"/>
            <a:ext cx="64851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247" name="Google Shape;247;p39"/>
          <p:cNvSpPr txBox="1">
            <a:spLocks noGrp="1"/>
          </p:cNvSpPr>
          <p:nvPr>
            <p:ph type="subTitle" idx="1"/>
          </p:nvPr>
        </p:nvSpPr>
        <p:spPr>
          <a:xfrm>
            <a:off x="642700" y="1589400"/>
            <a:ext cx="6474600" cy="30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presentation is about Nutan College of Engineering and Research's student assistant chatbot. The chatbot is the solution to the increasing need for an efficient and effective way to assist students with their queries regarding academics, events, and other activities related to the college. The presentation begins with a brief overview of NCER and its various departments before delving into the need for the chatbot.</a:t>
            </a:r>
            <a:endParaRPr/>
          </a:p>
          <a:p>
            <a:pPr marL="0" lvl="0" indent="0" algn="l" rtl="0">
              <a:spcBef>
                <a:spcPts val="1200"/>
              </a:spcBef>
              <a:spcAft>
                <a:spcPts val="1200"/>
              </a:spcAft>
              <a:buNone/>
            </a:pPr>
            <a:endParaRPr/>
          </a:p>
        </p:txBody>
      </p:sp>
      <p:sp>
        <p:nvSpPr>
          <p:cNvPr id="248" name="Google Shape;248;p39"/>
          <p:cNvSpPr txBox="1">
            <a:spLocks noGrp="1"/>
          </p:cNvSpPr>
          <p:nvPr>
            <p:ph type="ftr" idx="11"/>
          </p:nvPr>
        </p:nvSpPr>
        <p:spPr>
          <a:xfrm>
            <a:off x="3006325" y="4848226"/>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a:solidFill>
                  <a:schemeClr val="dk1"/>
                </a:solidFill>
                <a:latin typeface="Calibri"/>
                <a:ea typeface="Calibri"/>
                <a:cs typeface="Calibri"/>
                <a:sym typeface="Calibri"/>
              </a:rPr>
              <a:t>Nutan College of Engineering and Research</a:t>
            </a:r>
            <a:endParaRPr sz="1400" b="0" i="0" u="none" strike="noStrike" cap="none">
              <a:solidFill>
                <a:schemeClr val="dk1"/>
              </a:solidFill>
              <a:latin typeface="Calibri"/>
              <a:ea typeface="Calibri"/>
              <a:cs typeface="Calibri"/>
              <a:sym typeface="Calibri"/>
            </a:endParaRPr>
          </a:p>
        </p:txBody>
      </p:sp>
      <p:pic>
        <p:nvPicPr>
          <p:cNvPr id="249" name="Google Shape;249;p39"/>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250" name="Google Shape;250;p39"/>
          <p:cNvPicPr preferRelativeResize="0"/>
          <p:nvPr/>
        </p:nvPicPr>
        <p:blipFill>
          <a:blip r:embed="rId4">
            <a:alphaModFix/>
          </a:blip>
          <a:stretch>
            <a:fillRect/>
          </a:stretch>
        </p:blipFill>
        <p:spPr>
          <a:xfrm>
            <a:off x="0" y="0"/>
            <a:ext cx="990599" cy="990599"/>
          </a:xfrm>
          <a:prstGeom prst="rect">
            <a:avLst/>
          </a:prstGeom>
          <a:noFill/>
          <a:ln>
            <a:noFill/>
          </a:ln>
        </p:spPr>
      </p:pic>
      <p:sp>
        <p:nvSpPr>
          <p:cNvPr id="2" name="Slide Number Placeholder 1">
            <a:extLst>
              <a:ext uri="{FF2B5EF4-FFF2-40B4-BE49-F238E27FC236}">
                <a16:creationId xmlns:a16="http://schemas.microsoft.com/office/drawing/2014/main" id="{EC195868-B100-69C9-2644-BD06D1B80C9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0"/>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Overview of the Presentation</a:t>
            </a:r>
            <a:endParaRPr/>
          </a:p>
        </p:txBody>
      </p:sp>
      <p:sp>
        <p:nvSpPr>
          <p:cNvPr id="256" name="Google Shape;256;p40"/>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Autofit/>
          </a:bodyPr>
          <a:lstStyle/>
          <a:p>
            <a:pPr marL="457200" lvl="0" indent="-323850" algn="l" rtl="0">
              <a:lnSpc>
                <a:spcPct val="110000"/>
              </a:lnSpc>
              <a:spcBef>
                <a:spcPts val="0"/>
              </a:spcBef>
              <a:spcAft>
                <a:spcPts val="0"/>
              </a:spcAft>
              <a:buSzPts val="1500"/>
              <a:buChar char="●"/>
            </a:pPr>
            <a:r>
              <a:rPr lang="en" sz="1500"/>
              <a:t>The presentation discusses the student assistant chatbot at Nutan College of Engineering and Research.</a:t>
            </a:r>
            <a:endParaRPr sz="1500"/>
          </a:p>
          <a:p>
            <a:pPr marL="457200" lvl="0" indent="-323850" algn="l" rtl="0">
              <a:lnSpc>
                <a:spcPct val="110000"/>
              </a:lnSpc>
              <a:spcBef>
                <a:spcPts val="0"/>
              </a:spcBef>
              <a:spcAft>
                <a:spcPts val="0"/>
              </a:spcAft>
              <a:buSzPts val="1500"/>
              <a:buChar char="●"/>
            </a:pPr>
            <a:r>
              <a:rPr lang="en" sz="1500"/>
              <a:t>It explains the importance and need for the chatbot and how it can help students.</a:t>
            </a:r>
            <a:endParaRPr sz="1500"/>
          </a:p>
          <a:p>
            <a:pPr marL="457200" lvl="0" indent="-323850" algn="l" rtl="0">
              <a:lnSpc>
                <a:spcPct val="110000"/>
              </a:lnSpc>
              <a:spcBef>
                <a:spcPts val="0"/>
              </a:spcBef>
              <a:spcAft>
                <a:spcPts val="0"/>
              </a:spcAft>
              <a:buSzPts val="1500"/>
              <a:buChar char="●"/>
            </a:pPr>
            <a:r>
              <a:rPr lang="en" sz="1500"/>
              <a:t>The presentation provides an overview of NCER, its various departments, and how the chatbot caters to the needs of students.</a:t>
            </a:r>
            <a:endParaRPr sz="1500"/>
          </a:p>
        </p:txBody>
      </p:sp>
      <p:sp>
        <p:nvSpPr>
          <p:cNvPr id="257" name="Google Shape;257;p40"/>
          <p:cNvSpPr txBox="1">
            <a:spLocks noGrp="1"/>
          </p:cNvSpPr>
          <p:nvPr>
            <p:ph type="ftr" idx="11"/>
          </p:nvPr>
        </p:nvSpPr>
        <p:spPr>
          <a:xfrm>
            <a:off x="2997226" y="4830900"/>
            <a:ext cx="3381300" cy="3126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400" b="0" i="0" u="none" strike="noStrike" cap="none" dirty="0">
                <a:solidFill>
                  <a:schemeClr val="dk1"/>
                </a:solidFill>
                <a:latin typeface="Calibri"/>
                <a:ea typeface="Calibri"/>
                <a:cs typeface="Calibri"/>
                <a:sym typeface="Calibri"/>
              </a:rPr>
              <a:t>Nutan College of Engineering and Research</a:t>
            </a:r>
            <a:endParaRPr sz="1400" b="0" i="0" u="none" strike="noStrike" cap="none" dirty="0">
              <a:solidFill>
                <a:schemeClr val="dk1"/>
              </a:solidFill>
              <a:latin typeface="Calibri"/>
              <a:ea typeface="Calibri"/>
              <a:cs typeface="Calibri"/>
              <a:sym typeface="Calibri"/>
            </a:endParaRPr>
          </a:p>
        </p:txBody>
      </p:sp>
      <p:pic>
        <p:nvPicPr>
          <p:cNvPr id="258" name="Google Shape;258;p40"/>
          <p:cNvPicPr preferRelativeResize="0"/>
          <p:nvPr/>
        </p:nvPicPr>
        <p:blipFill>
          <a:blip r:embed="rId3">
            <a:alphaModFix/>
          </a:blip>
          <a:stretch>
            <a:fillRect/>
          </a:stretch>
        </p:blipFill>
        <p:spPr>
          <a:xfrm>
            <a:off x="8086725" y="0"/>
            <a:ext cx="990600" cy="990600"/>
          </a:xfrm>
          <a:prstGeom prst="rect">
            <a:avLst/>
          </a:prstGeom>
          <a:noFill/>
          <a:ln>
            <a:noFill/>
          </a:ln>
        </p:spPr>
      </p:pic>
      <p:pic>
        <p:nvPicPr>
          <p:cNvPr id="259" name="Google Shape;259;p40"/>
          <p:cNvPicPr preferRelativeResize="0"/>
          <p:nvPr/>
        </p:nvPicPr>
        <p:blipFill>
          <a:blip r:embed="rId4">
            <a:alphaModFix/>
          </a:blip>
          <a:stretch>
            <a:fillRect/>
          </a:stretch>
        </p:blipFill>
        <p:spPr>
          <a:xfrm>
            <a:off x="0" y="0"/>
            <a:ext cx="990599" cy="990599"/>
          </a:xfrm>
          <a:prstGeom prst="rect">
            <a:avLst/>
          </a:prstGeom>
          <a:noFill/>
          <a:ln>
            <a:noFill/>
          </a:ln>
        </p:spPr>
      </p:pic>
      <p:pic>
        <p:nvPicPr>
          <p:cNvPr id="260" name="Google Shape;260;p40"/>
          <p:cNvPicPr preferRelativeResize="0"/>
          <p:nvPr/>
        </p:nvPicPr>
        <p:blipFill>
          <a:blip r:embed="rId5">
            <a:alphaModFix/>
          </a:blip>
          <a:stretch>
            <a:fillRect/>
          </a:stretch>
        </p:blipFill>
        <p:spPr>
          <a:xfrm>
            <a:off x="642700" y="1146800"/>
            <a:ext cx="3926975" cy="3157855"/>
          </a:xfrm>
          <a:prstGeom prst="rect">
            <a:avLst/>
          </a:prstGeom>
          <a:noFill/>
          <a:ln>
            <a:noFill/>
          </a:ln>
        </p:spPr>
      </p:pic>
      <p:sp>
        <p:nvSpPr>
          <p:cNvPr id="2" name="Slide Number Placeholder 1">
            <a:extLst>
              <a:ext uri="{FF2B5EF4-FFF2-40B4-BE49-F238E27FC236}">
                <a16:creationId xmlns:a16="http://schemas.microsoft.com/office/drawing/2014/main" id="{343880B4-B20C-92CB-CAE8-AFE28725980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1"/>
          <p:cNvSpPr txBox="1">
            <a:spLocks noGrp="1"/>
          </p:cNvSpPr>
          <p:nvPr>
            <p:ph type="title"/>
          </p:nvPr>
        </p:nvSpPr>
        <p:spPr>
          <a:xfrm>
            <a:off x="621506" y="240506"/>
            <a:ext cx="7886700" cy="699600"/>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None/>
            </a:pPr>
            <a:r>
              <a:rPr lang="en" sz="3300" b="1" i="0" u="none" strike="noStrike" cap="none" dirty="0">
                <a:solidFill>
                  <a:schemeClr val="dk1"/>
                </a:solidFill>
                <a:latin typeface="Calibri"/>
                <a:ea typeface="Calibri"/>
                <a:cs typeface="Calibri"/>
                <a:sym typeface="Calibri"/>
              </a:rPr>
              <a:t>Literature survey</a:t>
            </a:r>
            <a:br>
              <a:rPr lang="en" sz="3300" b="0" i="0" u="none" strike="noStrike" cap="none" dirty="0">
                <a:solidFill>
                  <a:schemeClr val="dk1"/>
                </a:solidFill>
                <a:latin typeface="Calibri"/>
                <a:ea typeface="Calibri"/>
                <a:cs typeface="Calibri"/>
                <a:sym typeface="Calibri"/>
              </a:rPr>
            </a:br>
            <a:br>
              <a:rPr lang="en" sz="3300" b="0" i="0" u="none" strike="noStrike" cap="none" dirty="0">
                <a:solidFill>
                  <a:schemeClr val="dk1"/>
                </a:solidFill>
                <a:latin typeface="Calibri"/>
                <a:ea typeface="Calibri"/>
                <a:cs typeface="Calibri"/>
                <a:sym typeface="Calibri"/>
              </a:rPr>
            </a:br>
            <a:endParaRPr sz="3300" b="0" i="0" u="none" strike="noStrike" cap="none" dirty="0">
              <a:solidFill>
                <a:schemeClr val="dk1"/>
              </a:solidFill>
              <a:latin typeface="Calibri"/>
              <a:ea typeface="Calibri"/>
              <a:cs typeface="Calibri"/>
              <a:sym typeface="Calibri"/>
            </a:endParaRPr>
          </a:p>
        </p:txBody>
      </p:sp>
      <p:graphicFrame>
        <p:nvGraphicFramePr>
          <p:cNvPr id="266" name="Google Shape;266;p41"/>
          <p:cNvGraphicFramePr/>
          <p:nvPr>
            <p:extLst>
              <p:ext uri="{D42A27DB-BD31-4B8C-83A1-F6EECF244321}">
                <p14:modId xmlns:p14="http://schemas.microsoft.com/office/powerpoint/2010/main" val="1115622640"/>
              </p:ext>
            </p:extLst>
          </p:nvPr>
        </p:nvGraphicFramePr>
        <p:xfrm>
          <a:off x="773372" y="699601"/>
          <a:ext cx="7749121" cy="4012325"/>
        </p:xfrm>
        <a:graphic>
          <a:graphicData uri="http://schemas.openxmlformats.org/drawingml/2006/table">
            <a:tbl>
              <a:tblPr firstRow="1" bandRow="1">
                <a:noFill/>
                <a:tableStyleId>{DD18AFA3-7417-4594-8745-301BA23A018B}</a:tableStyleId>
              </a:tblPr>
              <a:tblGrid>
                <a:gridCol w="353387">
                  <a:extLst>
                    <a:ext uri="{9D8B030D-6E8A-4147-A177-3AD203B41FA5}">
                      <a16:colId xmlns:a16="http://schemas.microsoft.com/office/drawing/2014/main" val="20000"/>
                    </a:ext>
                  </a:extLst>
                </a:gridCol>
                <a:gridCol w="1190748">
                  <a:extLst>
                    <a:ext uri="{9D8B030D-6E8A-4147-A177-3AD203B41FA5}">
                      <a16:colId xmlns:a16="http://schemas.microsoft.com/office/drawing/2014/main" val="20001"/>
                    </a:ext>
                  </a:extLst>
                </a:gridCol>
                <a:gridCol w="880618">
                  <a:extLst>
                    <a:ext uri="{9D8B030D-6E8A-4147-A177-3AD203B41FA5}">
                      <a16:colId xmlns:a16="http://schemas.microsoft.com/office/drawing/2014/main" val="20002"/>
                    </a:ext>
                  </a:extLst>
                </a:gridCol>
                <a:gridCol w="1096860">
                  <a:extLst>
                    <a:ext uri="{9D8B030D-6E8A-4147-A177-3AD203B41FA5}">
                      <a16:colId xmlns:a16="http://schemas.microsoft.com/office/drawing/2014/main" val="20003"/>
                    </a:ext>
                  </a:extLst>
                </a:gridCol>
                <a:gridCol w="859263">
                  <a:extLst>
                    <a:ext uri="{9D8B030D-6E8A-4147-A177-3AD203B41FA5}">
                      <a16:colId xmlns:a16="http://schemas.microsoft.com/office/drawing/2014/main" val="20004"/>
                    </a:ext>
                  </a:extLst>
                </a:gridCol>
                <a:gridCol w="755233">
                  <a:extLst>
                    <a:ext uri="{9D8B030D-6E8A-4147-A177-3AD203B41FA5}">
                      <a16:colId xmlns:a16="http://schemas.microsoft.com/office/drawing/2014/main" val="20005"/>
                    </a:ext>
                  </a:extLst>
                </a:gridCol>
                <a:gridCol w="891653">
                  <a:extLst>
                    <a:ext uri="{9D8B030D-6E8A-4147-A177-3AD203B41FA5}">
                      <a16:colId xmlns:a16="http://schemas.microsoft.com/office/drawing/2014/main" val="20006"/>
                    </a:ext>
                  </a:extLst>
                </a:gridCol>
                <a:gridCol w="943657">
                  <a:extLst>
                    <a:ext uri="{9D8B030D-6E8A-4147-A177-3AD203B41FA5}">
                      <a16:colId xmlns:a16="http://schemas.microsoft.com/office/drawing/2014/main" val="20007"/>
                    </a:ext>
                  </a:extLst>
                </a:gridCol>
                <a:gridCol w="777702">
                  <a:extLst>
                    <a:ext uri="{9D8B030D-6E8A-4147-A177-3AD203B41FA5}">
                      <a16:colId xmlns:a16="http://schemas.microsoft.com/office/drawing/2014/main" val="20008"/>
                    </a:ext>
                  </a:extLst>
                </a:gridCol>
              </a:tblGrid>
              <a:tr h="689965">
                <a:tc>
                  <a:txBody>
                    <a:bodyPr/>
                    <a:lstStyle/>
                    <a:p>
                      <a:pPr marL="0" marR="0" lvl="0" indent="0" algn="l" rtl="0">
                        <a:spcBef>
                          <a:spcPts val="0"/>
                        </a:spcBef>
                        <a:spcAft>
                          <a:spcPts val="0"/>
                        </a:spcAft>
                        <a:buNone/>
                      </a:pPr>
                      <a:r>
                        <a:rPr lang="en" sz="1200" u="none" strike="noStrike" cap="none"/>
                        <a:t>Sr NO</a:t>
                      </a:r>
                      <a:endParaRPr sz="1200"/>
                    </a:p>
                  </a:txBody>
                  <a:tcPr marL="68600" marR="68600" marT="34300" marB="34300"/>
                </a:tc>
                <a:tc>
                  <a:txBody>
                    <a:bodyPr/>
                    <a:lstStyle/>
                    <a:p>
                      <a:pPr marL="0" marR="0" lvl="0" indent="0" algn="l" rtl="0">
                        <a:spcBef>
                          <a:spcPts val="0"/>
                        </a:spcBef>
                        <a:spcAft>
                          <a:spcPts val="0"/>
                        </a:spcAft>
                        <a:buNone/>
                      </a:pPr>
                      <a:r>
                        <a:rPr lang="en" sz="1200"/>
                        <a:t>Paper Name ,  Year </a:t>
                      </a:r>
                      <a:endParaRPr sz="1200"/>
                    </a:p>
                  </a:txBody>
                  <a:tcPr marL="68600" marR="68600" marT="34300" marB="34300"/>
                </a:tc>
                <a:tc>
                  <a:txBody>
                    <a:bodyPr/>
                    <a:lstStyle/>
                    <a:p>
                      <a:pPr marL="0" marR="0" lvl="0" indent="0" algn="l" rtl="0">
                        <a:spcBef>
                          <a:spcPts val="0"/>
                        </a:spcBef>
                        <a:spcAft>
                          <a:spcPts val="0"/>
                        </a:spcAft>
                        <a:buNone/>
                      </a:pPr>
                      <a:r>
                        <a:rPr lang="en" sz="1200"/>
                        <a:t>Author Name</a:t>
                      </a:r>
                      <a:endParaRPr sz="1200"/>
                    </a:p>
                  </a:txBody>
                  <a:tcPr marL="68600" marR="68600" marT="34300" marB="34300"/>
                </a:tc>
                <a:tc>
                  <a:txBody>
                    <a:bodyPr/>
                    <a:lstStyle/>
                    <a:p>
                      <a:pPr marL="0" marR="0" lvl="0" indent="0" algn="l" rtl="0">
                        <a:spcBef>
                          <a:spcPts val="0"/>
                        </a:spcBef>
                        <a:spcAft>
                          <a:spcPts val="0"/>
                        </a:spcAft>
                        <a:buNone/>
                      </a:pPr>
                      <a:r>
                        <a:rPr lang="en" sz="1200"/>
                        <a:t>Methodology/ Algorithms/ Techniques/ </a:t>
                      </a:r>
                      <a:endParaRPr sz="1200"/>
                    </a:p>
                  </a:txBody>
                  <a:tcPr marL="68600" marR="68600" marT="34300" marB="34300"/>
                </a:tc>
                <a:tc>
                  <a:txBody>
                    <a:bodyPr/>
                    <a:lstStyle/>
                    <a:p>
                      <a:pPr marL="0" marR="0" lvl="0" indent="0" algn="l" rtl="0">
                        <a:spcBef>
                          <a:spcPts val="0"/>
                        </a:spcBef>
                        <a:spcAft>
                          <a:spcPts val="0"/>
                        </a:spcAft>
                        <a:buNone/>
                      </a:pPr>
                      <a:r>
                        <a:rPr lang="en" sz="1200" dirty="0"/>
                        <a:t>Datasets</a:t>
                      </a:r>
                      <a:endParaRPr sz="1200" dirty="0"/>
                    </a:p>
                  </a:txBody>
                  <a:tcPr marL="68600" marR="68600" marT="34300" marB="34300"/>
                </a:tc>
                <a:tc>
                  <a:txBody>
                    <a:bodyPr/>
                    <a:lstStyle/>
                    <a:p>
                      <a:pPr marL="0" marR="0" lvl="0" indent="0" algn="l" rtl="0">
                        <a:spcBef>
                          <a:spcPts val="0"/>
                        </a:spcBef>
                        <a:spcAft>
                          <a:spcPts val="0"/>
                        </a:spcAft>
                        <a:buNone/>
                      </a:pPr>
                      <a:r>
                        <a:rPr lang="en" sz="1200"/>
                        <a:t>Accuracy/ Results</a:t>
                      </a:r>
                      <a:endParaRPr sz="1200"/>
                    </a:p>
                  </a:txBody>
                  <a:tcPr marL="68600" marR="68600" marT="34300" marB="34300"/>
                </a:tc>
                <a:tc>
                  <a:txBody>
                    <a:bodyPr/>
                    <a:lstStyle/>
                    <a:p>
                      <a:pPr marL="0" marR="0" lvl="0" indent="0" algn="l" rtl="0">
                        <a:spcBef>
                          <a:spcPts val="0"/>
                        </a:spcBef>
                        <a:spcAft>
                          <a:spcPts val="0"/>
                        </a:spcAft>
                        <a:buNone/>
                      </a:pPr>
                      <a:r>
                        <a:rPr lang="en" sz="1200" dirty="0"/>
                        <a:t>Advantage</a:t>
                      </a:r>
                      <a:endParaRPr sz="1200" dirty="0"/>
                    </a:p>
                  </a:txBody>
                  <a:tcPr marL="68600" marR="68600" marT="34300" marB="34300"/>
                </a:tc>
                <a:tc>
                  <a:txBody>
                    <a:bodyPr/>
                    <a:lstStyle/>
                    <a:p>
                      <a:pPr marL="0" marR="0" lvl="0" indent="0" algn="l" rtl="0">
                        <a:spcBef>
                          <a:spcPts val="0"/>
                        </a:spcBef>
                        <a:spcAft>
                          <a:spcPts val="0"/>
                        </a:spcAft>
                        <a:buNone/>
                      </a:pPr>
                      <a:r>
                        <a:rPr lang="en" sz="1200" dirty="0"/>
                        <a:t>Disadvantage</a:t>
                      </a:r>
                      <a:endParaRPr sz="1200" dirty="0"/>
                    </a:p>
                  </a:txBody>
                  <a:tcPr marL="68600" marR="68600" marT="34300" marB="34300"/>
                </a:tc>
                <a:tc>
                  <a:txBody>
                    <a:bodyPr/>
                    <a:lstStyle/>
                    <a:p>
                      <a:pPr marL="0" marR="0" lvl="0" indent="0" algn="l" rtl="0">
                        <a:spcBef>
                          <a:spcPts val="0"/>
                        </a:spcBef>
                        <a:spcAft>
                          <a:spcPts val="0"/>
                        </a:spcAft>
                        <a:buNone/>
                      </a:pPr>
                      <a:r>
                        <a:rPr lang="en" sz="1200"/>
                        <a:t>Future scope</a:t>
                      </a:r>
                      <a:endParaRPr sz="1200"/>
                    </a:p>
                  </a:txBody>
                  <a:tcPr marL="68600" marR="68600" marT="34300" marB="34300"/>
                </a:tc>
                <a:extLst>
                  <a:ext uri="{0D108BD9-81ED-4DB2-BD59-A6C34878D82A}">
                    <a16:rowId xmlns:a16="http://schemas.microsoft.com/office/drawing/2014/main" val="10000"/>
                  </a:ext>
                </a:extLst>
              </a:tr>
              <a:tr h="1496875">
                <a:tc>
                  <a:txBody>
                    <a:bodyPr/>
                    <a:lstStyle/>
                    <a:p>
                      <a:pPr marL="0" marR="0" lvl="0" indent="0" algn="l" rtl="0">
                        <a:spcBef>
                          <a:spcPts val="0"/>
                        </a:spcBef>
                        <a:spcAft>
                          <a:spcPts val="0"/>
                        </a:spcAft>
                        <a:buNone/>
                      </a:pPr>
                      <a:r>
                        <a:rPr lang="en" sz="1400" dirty="0"/>
                        <a:t>1</a:t>
                      </a:r>
                      <a:endParaRPr sz="1400" dirty="0"/>
                    </a:p>
                  </a:txBody>
                  <a:tcPr marL="68600" marR="68600" marT="34300" marB="34300"/>
                </a:tc>
                <a:tc>
                  <a:txBody>
                    <a:bodyPr/>
                    <a:lstStyle/>
                    <a:p>
                      <a:pPr marL="0" marR="0" lvl="0" indent="0" algn="l" rtl="0">
                        <a:spcBef>
                          <a:spcPts val="0"/>
                        </a:spcBef>
                        <a:spcAft>
                          <a:spcPts val="0"/>
                        </a:spcAft>
                        <a:buNone/>
                      </a:pPr>
                      <a:r>
                        <a:rPr lang="en-US" sz="1100" dirty="0"/>
                        <a:t>Artificial Intelligence Enabled Mobile Chatbot Psychologist using AIML and Cognitive Behavioral Therapy</a:t>
                      </a:r>
                    </a:p>
                    <a:p>
                      <a:pPr marL="0" marR="0" lvl="0" indent="0" algn="l" rtl="0">
                        <a:spcBef>
                          <a:spcPts val="0"/>
                        </a:spcBef>
                        <a:spcAft>
                          <a:spcPts val="0"/>
                        </a:spcAft>
                        <a:buNone/>
                      </a:pPr>
                      <a:r>
                        <a:rPr lang="en-US" sz="1100" b="1" dirty="0"/>
                        <a:t>(2023)</a:t>
                      </a:r>
                      <a:endParaRPr sz="1100" b="1" dirty="0"/>
                    </a:p>
                  </a:txBody>
                  <a:tcPr marL="68600" marR="68600" marT="34300" marB="34300"/>
                </a:tc>
                <a:tc>
                  <a:txBody>
                    <a:bodyPr/>
                    <a:lstStyle/>
                    <a:p>
                      <a:pPr marL="0" marR="0" lvl="0" indent="0" algn="ctr" rtl="0">
                        <a:spcBef>
                          <a:spcPts val="0"/>
                        </a:spcBef>
                        <a:spcAft>
                          <a:spcPts val="0"/>
                        </a:spcAft>
                        <a:buNone/>
                      </a:pPr>
                      <a:r>
                        <a:rPr lang="en-IN" sz="1100" b="1" dirty="0" err="1"/>
                        <a:t>Batyrkhan</a:t>
                      </a:r>
                      <a:r>
                        <a:rPr lang="en-IN" sz="1100" b="1" dirty="0"/>
                        <a:t> </a:t>
                      </a:r>
                      <a:r>
                        <a:rPr lang="en-IN" sz="1100" b="1" dirty="0" err="1"/>
                        <a:t>Omarov</a:t>
                      </a:r>
                      <a:r>
                        <a:rPr lang="en-IN" sz="1100" b="1" dirty="0"/>
                        <a:t> , </a:t>
                      </a:r>
                      <a:r>
                        <a:rPr lang="en-IN" sz="1100" b="1" dirty="0" err="1"/>
                        <a:t>Zhandos</a:t>
                      </a:r>
                      <a:r>
                        <a:rPr lang="en-IN" sz="1100" b="1" dirty="0"/>
                        <a:t> </a:t>
                      </a:r>
                      <a:r>
                        <a:rPr lang="en-IN" sz="1100" b="1" dirty="0" err="1"/>
                        <a:t>Zhumanov</a:t>
                      </a:r>
                      <a:r>
                        <a:rPr lang="en-IN" sz="1100" b="1" dirty="0"/>
                        <a:t> , </a:t>
                      </a:r>
                      <a:r>
                        <a:rPr lang="en-IN" sz="1100" b="1" dirty="0" err="1"/>
                        <a:t>Aidana</a:t>
                      </a:r>
                      <a:r>
                        <a:rPr lang="en-IN" sz="1100" b="1" dirty="0"/>
                        <a:t> </a:t>
                      </a:r>
                      <a:r>
                        <a:rPr lang="en-IN" sz="1100" b="1" dirty="0" err="1"/>
                        <a:t>Gumar</a:t>
                      </a:r>
                      <a:r>
                        <a:rPr lang="en-IN" sz="1100" b="1" dirty="0"/>
                        <a:t> , </a:t>
                      </a:r>
                      <a:r>
                        <a:rPr lang="en-IN" sz="1100" b="1" dirty="0" err="1"/>
                        <a:t>Leilya</a:t>
                      </a:r>
                      <a:r>
                        <a:rPr lang="en-IN" sz="1100" b="1" dirty="0"/>
                        <a:t> </a:t>
                      </a:r>
                      <a:r>
                        <a:rPr lang="en-IN" sz="1100" b="1" dirty="0" err="1"/>
                        <a:t>Kuntunova</a:t>
                      </a:r>
                      <a:endParaRPr sz="1100" b="1" dirty="0"/>
                    </a:p>
                  </a:txBody>
                  <a:tcPr marL="68600" marR="68600" marT="34300" marB="34300"/>
                </a:tc>
                <a:tc>
                  <a:txBody>
                    <a:bodyPr/>
                    <a:lstStyle/>
                    <a:p>
                      <a:pPr marL="0" marR="0" lvl="0" indent="0" algn="l" rtl="0">
                        <a:spcBef>
                          <a:spcPts val="0"/>
                        </a:spcBef>
                        <a:spcAft>
                          <a:spcPts val="0"/>
                        </a:spcAft>
                        <a:buNone/>
                      </a:pPr>
                      <a:r>
                        <a:rPr lang="en-IN" sz="1100" dirty="0"/>
                        <a:t>Deep learning algorithm</a:t>
                      </a:r>
                      <a:endParaRPr sz="1100" dirty="0"/>
                    </a:p>
                    <a:p>
                      <a:pPr marL="0" marR="0" lvl="0" indent="0" algn="l" rtl="0">
                        <a:spcBef>
                          <a:spcPts val="0"/>
                        </a:spcBef>
                        <a:spcAft>
                          <a:spcPts val="0"/>
                        </a:spcAft>
                        <a:buNone/>
                      </a:pPr>
                      <a:endParaRPr sz="1400" dirty="0"/>
                    </a:p>
                    <a:p>
                      <a:pPr marL="0" marR="0" lvl="0" indent="0" algn="l" rtl="0">
                        <a:spcBef>
                          <a:spcPts val="0"/>
                        </a:spcBef>
                        <a:spcAft>
                          <a:spcPts val="0"/>
                        </a:spcAft>
                        <a:buNone/>
                      </a:pPr>
                      <a:endParaRPr sz="1400" dirty="0"/>
                    </a:p>
                    <a:p>
                      <a:pPr marL="0" marR="0" lvl="0" indent="0" algn="l" rtl="0">
                        <a:spcBef>
                          <a:spcPts val="0"/>
                        </a:spcBef>
                        <a:spcAft>
                          <a:spcPts val="0"/>
                        </a:spcAft>
                        <a:buNone/>
                      </a:pPr>
                      <a:endParaRPr sz="1400" dirty="0"/>
                    </a:p>
                    <a:p>
                      <a:pPr marL="0" marR="0" lvl="0" indent="0" algn="l" rtl="0">
                        <a:spcBef>
                          <a:spcPts val="0"/>
                        </a:spcBef>
                        <a:spcAft>
                          <a:spcPts val="0"/>
                        </a:spcAft>
                        <a:buNone/>
                      </a:pPr>
                      <a:endParaRPr sz="1400" dirty="0"/>
                    </a:p>
                    <a:p>
                      <a:pPr marL="0" marR="0" lvl="0" indent="0" algn="l" rtl="0">
                        <a:spcBef>
                          <a:spcPts val="0"/>
                        </a:spcBef>
                        <a:spcAft>
                          <a:spcPts val="0"/>
                        </a:spcAft>
                        <a:buNone/>
                      </a:pPr>
                      <a:endParaRPr sz="1400" dirty="0"/>
                    </a:p>
                  </a:txBody>
                  <a:tcPr marL="68600" marR="68600" marT="34300" marB="34300"/>
                </a:tc>
                <a:tc>
                  <a:txBody>
                    <a:bodyPr/>
                    <a:lstStyle/>
                    <a:p>
                      <a:pPr marL="0" marR="0" lvl="0" indent="0" algn="l" rtl="0">
                        <a:spcBef>
                          <a:spcPts val="0"/>
                        </a:spcBef>
                        <a:spcAft>
                          <a:spcPts val="0"/>
                        </a:spcAft>
                        <a:buNone/>
                      </a:pPr>
                      <a:r>
                        <a:rPr lang="en-IN" sz="1100" dirty="0"/>
                        <a:t>Dataset of depressive posts (in Russian Language)</a:t>
                      </a:r>
                      <a:endParaRPr sz="1100" dirty="0"/>
                    </a:p>
                  </a:txBody>
                  <a:tcPr marL="68600" marR="68600" marT="34300" marB="34300"/>
                </a:tc>
                <a:tc>
                  <a:txBody>
                    <a:bodyPr/>
                    <a:lstStyle/>
                    <a:p>
                      <a:pPr marL="0" marR="0" lvl="0" indent="0" algn="l" rtl="0">
                        <a:spcBef>
                          <a:spcPts val="0"/>
                        </a:spcBef>
                        <a:spcAft>
                          <a:spcPts val="0"/>
                        </a:spcAft>
                        <a:buNone/>
                      </a:pPr>
                      <a:r>
                        <a:rPr lang="en-US" sz="1400" dirty="0"/>
                        <a:t>92%</a:t>
                      </a:r>
                      <a:endParaRPr sz="1400"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users can use the proposed chatbot to improve their knowledge</a:t>
                      </a:r>
                      <a:endParaRPr sz="1100"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users can use the proposed chatbot to improve their knowledge</a:t>
                      </a:r>
                      <a:endParaRPr sz="1100"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 potential enhancements to the AI-enabled mobile chatbot</a:t>
                      </a:r>
                      <a:endParaRPr sz="1100" dirty="0"/>
                    </a:p>
                  </a:txBody>
                  <a:tcPr marL="68600" marR="68600" marT="34300" marB="34300"/>
                </a:tc>
                <a:extLst>
                  <a:ext uri="{0D108BD9-81ED-4DB2-BD59-A6C34878D82A}">
                    <a16:rowId xmlns:a16="http://schemas.microsoft.com/office/drawing/2014/main" val="10001"/>
                  </a:ext>
                </a:extLst>
              </a:tr>
              <a:tr h="1303865">
                <a:tc>
                  <a:txBody>
                    <a:bodyPr/>
                    <a:lstStyle/>
                    <a:p>
                      <a:pPr marL="0" marR="0" lvl="0" indent="0" algn="l" rtl="0">
                        <a:spcBef>
                          <a:spcPts val="0"/>
                        </a:spcBef>
                        <a:spcAft>
                          <a:spcPts val="0"/>
                        </a:spcAft>
                        <a:buNone/>
                      </a:pPr>
                      <a:r>
                        <a:rPr lang="en" sz="1400"/>
                        <a:t>2</a:t>
                      </a:r>
                      <a:endParaRPr sz="1400"/>
                    </a:p>
                  </a:txBody>
                  <a:tcPr marL="68600" marR="68600" marT="34300" marB="34300"/>
                </a:tc>
                <a:tc>
                  <a:txBody>
                    <a:bodyPr/>
                    <a:lstStyle/>
                    <a:p>
                      <a:pPr marL="0" marR="0" lvl="0" indent="0" algn="l" rtl="0">
                        <a:spcBef>
                          <a:spcPts val="0"/>
                        </a:spcBef>
                        <a:spcAft>
                          <a:spcPts val="0"/>
                        </a:spcAft>
                        <a:buNone/>
                      </a:pPr>
                      <a:r>
                        <a:rPr lang="en-US" sz="1100" dirty="0"/>
                        <a:t>A Chatbot Application by using Natural Language Processing and Artificial Intelligence Markup Language </a:t>
                      </a:r>
                    </a:p>
                    <a:p>
                      <a:pPr marL="0" marR="0" lvl="0" indent="0" algn="l" rtl="0">
                        <a:spcBef>
                          <a:spcPts val="0"/>
                        </a:spcBef>
                        <a:spcAft>
                          <a:spcPts val="0"/>
                        </a:spcAft>
                        <a:buNone/>
                      </a:pPr>
                      <a:r>
                        <a:rPr lang="en-US" sz="1100" b="1" dirty="0"/>
                        <a:t>(2022)</a:t>
                      </a:r>
                      <a:endParaRPr sz="1100" b="1" dirty="0"/>
                    </a:p>
                  </a:txBody>
                  <a:tcPr marL="68600" marR="68600" marT="34300" marB="34300"/>
                </a:tc>
                <a:tc>
                  <a:txBody>
                    <a:bodyPr/>
                    <a:lstStyle/>
                    <a:p>
                      <a:pPr marL="0" marR="0" lvl="0" indent="0" algn="ctr" rtl="0">
                        <a:spcBef>
                          <a:spcPts val="0"/>
                        </a:spcBef>
                        <a:spcAft>
                          <a:spcPts val="0"/>
                        </a:spcAft>
                        <a:buNone/>
                      </a:pPr>
                      <a:r>
                        <a:rPr lang="en-IN" sz="1100" b="1" dirty="0"/>
                        <a:t>Vanshika Arya, </a:t>
                      </a:r>
                      <a:r>
                        <a:rPr lang="en-IN" sz="1100" b="1" dirty="0" err="1"/>
                        <a:t>Rukhsar</a:t>
                      </a:r>
                      <a:r>
                        <a:rPr lang="en-IN" sz="1100" b="1" dirty="0"/>
                        <a:t> Khan, Mukul Aggarwal</a:t>
                      </a:r>
                      <a:endParaRPr sz="1100" b="1"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emphasizing "cognition capabilities" for understanding user input and user engagement </a:t>
                      </a:r>
                      <a:endParaRPr sz="1100" dirty="0"/>
                    </a:p>
                    <a:p>
                      <a:pPr marL="0" marR="0" lvl="0" indent="0" algn="l" rtl="0">
                        <a:spcBef>
                          <a:spcPts val="0"/>
                        </a:spcBef>
                        <a:spcAft>
                          <a:spcPts val="0"/>
                        </a:spcAft>
                        <a:buNone/>
                      </a:pPr>
                      <a:endParaRPr sz="1100" dirty="0"/>
                    </a:p>
                  </a:txBody>
                  <a:tcPr marL="68600" marR="68600" marT="34300" marB="34300"/>
                </a:tc>
                <a:tc>
                  <a:txBody>
                    <a:bodyPr/>
                    <a:lstStyle/>
                    <a:p>
                      <a:pPr marL="0" marR="0" lvl="0" indent="0" algn="l" rtl="0">
                        <a:spcBef>
                          <a:spcPts val="0"/>
                        </a:spcBef>
                        <a:spcAft>
                          <a:spcPts val="0"/>
                        </a:spcAft>
                        <a:buNone/>
                      </a:pPr>
                      <a:r>
                        <a:rPr lang="en-US" sz="1100" dirty="0"/>
                        <a:t>Create  dataset for different queries which are analyzed with NPL</a:t>
                      </a:r>
                      <a:endParaRPr sz="1100" dirty="0"/>
                    </a:p>
                  </a:txBody>
                  <a:tcPr marL="68600" marR="68600" marT="34300" marB="34300"/>
                </a:tc>
                <a:tc>
                  <a:txBody>
                    <a:bodyPr/>
                    <a:lstStyle/>
                    <a:p>
                      <a:pPr marL="0" marR="0" lvl="0" indent="0" algn="l" rtl="0">
                        <a:spcBef>
                          <a:spcPts val="0"/>
                        </a:spcBef>
                        <a:spcAft>
                          <a:spcPts val="0"/>
                        </a:spcAft>
                        <a:buNone/>
                      </a:pPr>
                      <a:r>
                        <a:rPr lang="en-IN" sz="1400" dirty="0"/>
                        <a:t>93%</a:t>
                      </a:r>
                      <a:endParaRPr sz="1400" dirty="0"/>
                    </a:p>
                  </a:txBody>
                  <a:tcPr marL="68600" marR="68600" marT="34300" marB="34300"/>
                </a:tc>
                <a:tc>
                  <a:txBody>
                    <a:bodyPr/>
                    <a:lstStyle/>
                    <a:p>
                      <a:pPr marL="0" marR="0" lvl="0" indent="0" algn="l" rtl="0">
                        <a:spcBef>
                          <a:spcPts val="0"/>
                        </a:spcBef>
                        <a:spcAft>
                          <a:spcPts val="0"/>
                        </a:spcAft>
                        <a:buNone/>
                      </a:pPr>
                      <a:r>
                        <a:rPr lang="en-US" sz="1100" dirty="0"/>
                        <a:t>using AIML in our chatbot is that it becomes very simple to apply and learn</a:t>
                      </a:r>
                      <a:endParaRPr sz="1100"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lack natural language processing capabilities and cannot understand context</a:t>
                      </a:r>
                      <a:endParaRPr sz="1100"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Improving in customer service and user experience</a:t>
                      </a:r>
                      <a:endParaRPr sz="1100" dirty="0"/>
                    </a:p>
                  </a:txBody>
                  <a:tcPr marL="68600" marR="68600" marT="34300" marB="34300"/>
                </a:tc>
                <a:extLst>
                  <a:ext uri="{0D108BD9-81ED-4DB2-BD59-A6C34878D82A}">
                    <a16:rowId xmlns:a16="http://schemas.microsoft.com/office/drawing/2014/main" val="10002"/>
                  </a:ext>
                </a:extLst>
              </a:tr>
            </a:tbl>
          </a:graphicData>
        </a:graphic>
      </p:graphicFrame>
      <p:pic>
        <p:nvPicPr>
          <p:cNvPr id="270" name="Google Shape;270;p41"/>
          <p:cNvPicPr preferRelativeResize="0"/>
          <p:nvPr/>
        </p:nvPicPr>
        <p:blipFill>
          <a:blip r:embed="rId3">
            <a:alphaModFix/>
          </a:blip>
          <a:stretch>
            <a:fillRect/>
          </a:stretch>
        </p:blipFill>
        <p:spPr>
          <a:xfrm>
            <a:off x="0" y="0"/>
            <a:ext cx="699601" cy="699601"/>
          </a:xfrm>
          <a:prstGeom prst="rect">
            <a:avLst/>
          </a:prstGeom>
          <a:noFill/>
          <a:ln>
            <a:noFill/>
          </a:ln>
        </p:spPr>
      </p:pic>
      <p:pic>
        <p:nvPicPr>
          <p:cNvPr id="271" name="Google Shape;271;p41"/>
          <p:cNvPicPr preferRelativeResize="0"/>
          <p:nvPr/>
        </p:nvPicPr>
        <p:blipFill>
          <a:blip r:embed="rId4">
            <a:alphaModFix/>
          </a:blip>
          <a:stretch>
            <a:fillRect/>
          </a:stretch>
        </p:blipFill>
        <p:spPr>
          <a:xfrm>
            <a:off x="8307700" y="0"/>
            <a:ext cx="837250" cy="750100"/>
          </a:xfrm>
          <a:prstGeom prst="rect">
            <a:avLst/>
          </a:prstGeom>
          <a:noFill/>
          <a:ln>
            <a:noFill/>
          </a:ln>
        </p:spPr>
      </p:pic>
      <p:sp>
        <p:nvSpPr>
          <p:cNvPr id="2" name="Footer Placeholder 1">
            <a:extLst>
              <a:ext uri="{FF2B5EF4-FFF2-40B4-BE49-F238E27FC236}">
                <a16:creationId xmlns:a16="http://schemas.microsoft.com/office/drawing/2014/main" id="{ED7528B1-BCED-B4E8-2B25-899E22517980}"/>
              </a:ext>
            </a:extLst>
          </p:cNvPr>
          <p:cNvSpPr>
            <a:spLocks noGrp="1"/>
          </p:cNvSpPr>
          <p:nvPr>
            <p:ph type="ftr" idx="11"/>
          </p:nvPr>
        </p:nvSpPr>
        <p:spPr/>
        <p:txBody>
          <a:bodyPr/>
          <a:lstStyle/>
          <a:p>
            <a:r>
              <a:rPr lang="en-GB"/>
              <a:t>Nutan College of Engineering and Research</a:t>
            </a:r>
          </a:p>
        </p:txBody>
      </p:sp>
      <p:sp>
        <p:nvSpPr>
          <p:cNvPr id="3" name="Slide Number Placeholder 2">
            <a:extLst>
              <a:ext uri="{FF2B5EF4-FFF2-40B4-BE49-F238E27FC236}">
                <a16:creationId xmlns:a16="http://schemas.microsoft.com/office/drawing/2014/main" id="{CDEEFE53-5B90-8CFE-3C60-0712A532786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graphicFrame>
        <p:nvGraphicFramePr>
          <p:cNvPr id="277" name="Google Shape;277;p42"/>
          <p:cNvGraphicFramePr/>
          <p:nvPr>
            <p:extLst>
              <p:ext uri="{D42A27DB-BD31-4B8C-83A1-F6EECF244321}">
                <p14:modId xmlns:p14="http://schemas.microsoft.com/office/powerpoint/2010/main" val="2232942567"/>
              </p:ext>
            </p:extLst>
          </p:nvPr>
        </p:nvGraphicFramePr>
        <p:xfrm>
          <a:off x="2" y="0"/>
          <a:ext cx="9143998" cy="5143501"/>
        </p:xfrm>
        <a:graphic>
          <a:graphicData uri="http://schemas.openxmlformats.org/drawingml/2006/table">
            <a:tbl>
              <a:tblPr firstRow="1" bandRow="1">
                <a:noFill/>
                <a:tableStyleId>{DD18AFA3-7417-4594-8745-301BA23A018B}</a:tableStyleId>
              </a:tblPr>
              <a:tblGrid>
                <a:gridCol w="405612">
                  <a:extLst>
                    <a:ext uri="{9D8B030D-6E8A-4147-A177-3AD203B41FA5}">
                      <a16:colId xmlns:a16="http://schemas.microsoft.com/office/drawing/2014/main" val="20000"/>
                    </a:ext>
                  </a:extLst>
                </a:gridCol>
                <a:gridCol w="1304986">
                  <a:extLst>
                    <a:ext uri="{9D8B030D-6E8A-4147-A177-3AD203B41FA5}">
                      <a16:colId xmlns:a16="http://schemas.microsoft.com/office/drawing/2014/main" val="20001"/>
                    </a:ext>
                  </a:extLst>
                </a:gridCol>
                <a:gridCol w="1068995">
                  <a:extLst>
                    <a:ext uri="{9D8B030D-6E8A-4147-A177-3AD203B41FA5}">
                      <a16:colId xmlns:a16="http://schemas.microsoft.com/office/drawing/2014/main" val="20002"/>
                    </a:ext>
                  </a:extLst>
                </a:gridCol>
                <a:gridCol w="1082721">
                  <a:extLst>
                    <a:ext uri="{9D8B030D-6E8A-4147-A177-3AD203B41FA5}">
                      <a16:colId xmlns:a16="http://schemas.microsoft.com/office/drawing/2014/main" val="20003"/>
                    </a:ext>
                  </a:extLst>
                </a:gridCol>
                <a:gridCol w="1119118">
                  <a:extLst>
                    <a:ext uri="{9D8B030D-6E8A-4147-A177-3AD203B41FA5}">
                      <a16:colId xmlns:a16="http://schemas.microsoft.com/office/drawing/2014/main" val="20004"/>
                    </a:ext>
                  </a:extLst>
                </a:gridCol>
                <a:gridCol w="932597">
                  <a:extLst>
                    <a:ext uri="{9D8B030D-6E8A-4147-A177-3AD203B41FA5}">
                      <a16:colId xmlns:a16="http://schemas.microsoft.com/office/drawing/2014/main" val="20005"/>
                    </a:ext>
                  </a:extLst>
                </a:gridCol>
                <a:gridCol w="982639">
                  <a:extLst>
                    <a:ext uri="{9D8B030D-6E8A-4147-A177-3AD203B41FA5}">
                      <a16:colId xmlns:a16="http://schemas.microsoft.com/office/drawing/2014/main" val="20006"/>
                    </a:ext>
                  </a:extLst>
                </a:gridCol>
                <a:gridCol w="1096853">
                  <a:extLst>
                    <a:ext uri="{9D8B030D-6E8A-4147-A177-3AD203B41FA5}">
                      <a16:colId xmlns:a16="http://schemas.microsoft.com/office/drawing/2014/main" val="20007"/>
                    </a:ext>
                  </a:extLst>
                </a:gridCol>
                <a:gridCol w="1150477">
                  <a:extLst>
                    <a:ext uri="{9D8B030D-6E8A-4147-A177-3AD203B41FA5}">
                      <a16:colId xmlns:a16="http://schemas.microsoft.com/office/drawing/2014/main" val="20008"/>
                    </a:ext>
                  </a:extLst>
                </a:gridCol>
              </a:tblGrid>
              <a:tr h="639023">
                <a:tc>
                  <a:txBody>
                    <a:bodyPr/>
                    <a:lstStyle/>
                    <a:p>
                      <a:pPr marL="0" marR="0" lvl="0" indent="0" algn="l" rtl="0">
                        <a:spcBef>
                          <a:spcPts val="0"/>
                        </a:spcBef>
                        <a:spcAft>
                          <a:spcPts val="0"/>
                        </a:spcAft>
                        <a:buNone/>
                      </a:pPr>
                      <a:r>
                        <a:rPr lang="en" sz="1200" dirty="0"/>
                        <a:t>Sr NO</a:t>
                      </a:r>
                      <a:endParaRPr sz="1200" dirty="0"/>
                    </a:p>
                  </a:txBody>
                  <a:tcPr marL="68600" marR="68600" marT="34300" marB="34300"/>
                </a:tc>
                <a:tc>
                  <a:txBody>
                    <a:bodyPr/>
                    <a:lstStyle/>
                    <a:p>
                      <a:pPr marL="0" marR="0" lvl="0" indent="0" algn="l" rtl="0">
                        <a:spcBef>
                          <a:spcPts val="0"/>
                        </a:spcBef>
                        <a:spcAft>
                          <a:spcPts val="0"/>
                        </a:spcAft>
                        <a:buNone/>
                      </a:pPr>
                      <a:r>
                        <a:rPr lang="en" sz="1200" dirty="0"/>
                        <a:t>Paper Name ,  Year </a:t>
                      </a:r>
                      <a:endParaRPr sz="1200" dirty="0"/>
                    </a:p>
                  </a:txBody>
                  <a:tcPr marL="68600" marR="68600" marT="34300" marB="34300"/>
                </a:tc>
                <a:tc>
                  <a:txBody>
                    <a:bodyPr/>
                    <a:lstStyle/>
                    <a:p>
                      <a:pPr marL="0" marR="0" lvl="0" indent="0" algn="l" rtl="0">
                        <a:spcBef>
                          <a:spcPts val="0"/>
                        </a:spcBef>
                        <a:spcAft>
                          <a:spcPts val="0"/>
                        </a:spcAft>
                        <a:buNone/>
                      </a:pPr>
                      <a:r>
                        <a:rPr lang="en" sz="1200" dirty="0"/>
                        <a:t>Author Name</a:t>
                      </a:r>
                      <a:endParaRPr sz="1200" dirty="0"/>
                    </a:p>
                  </a:txBody>
                  <a:tcPr marL="68600" marR="68600" marT="34300" marB="34300"/>
                </a:tc>
                <a:tc>
                  <a:txBody>
                    <a:bodyPr/>
                    <a:lstStyle/>
                    <a:p>
                      <a:pPr marL="0" marR="0" lvl="0" indent="0" algn="l" rtl="0">
                        <a:spcBef>
                          <a:spcPts val="0"/>
                        </a:spcBef>
                        <a:spcAft>
                          <a:spcPts val="0"/>
                        </a:spcAft>
                        <a:buNone/>
                      </a:pPr>
                      <a:r>
                        <a:rPr lang="en" sz="1200" dirty="0"/>
                        <a:t>Methodology/ Algorithms/ Techniques/ </a:t>
                      </a:r>
                      <a:endParaRPr sz="1200" dirty="0"/>
                    </a:p>
                  </a:txBody>
                  <a:tcPr marL="68600" marR="68600" marT="34300" marB="34300"/>
                </a:tc>
                <a:tc>
                  <a:txBody>
                    <a:bodyPr/>
                    <a:lstStyle/>
                    <a:p>
                      <a:pPr marL="0" marR="0" lvl="0" indent="0" algn="l" rtl="0">
                        <a:spcBef>
                          <a:spcPts val="0"/>
                        </a:spcBef>
                        <a:spcAft>
                          <a:spcPts val="0"/>
                        </a:spcAft>
                        <a:buNone/>
                      </a:pPr>
                      <a:r>
                        <a:rPr lang="en" sz="1200" dirty="0"/>
                        <a:t>Datasets</a:t>
                      </a:r>
                      <a:endParaRPr sz="1200" dirty="0"/>
                    </a:p>
                  </a:txBody>
                  <a:tcPr marL="68600" marR="68600" marT="34300" marB="34300"/>
                </a:tc>
                <a:tc>
                  <a:txBody>
                    <a:bodyPr/>
                    <a:lstStyle/>
                    <a:p>
                      <a:pPr marL="0" marR="0" lvl="0" indent="0" algn="l" rtl="0">
                        <a:spcBef>
                          <a:spcPts val="0"/>
                        </a:spcBef>
                        <a:spcAft>
                          <a:spcPts val="0"/>
                        </a:spcAft>
                        <a:buNone/>
                      </a:pPr>
                      <a:r>
                        <a:rPr lang="en" sz="1200" dirty="0"/>
                        <a:t>Accuracy/ Results</a:t>
                      </a:r>
                      <a:endParaRPr sz="1200" dirty="0"/>
                    </a:p>
                  </a:txBody>
                  <a:tcPr marL="68600" marR="68600" marT="34300" marB="34300"/>
                </a:tc>
                <a:tc>
                  <a:txBody>
                    <a:bodyPr/>
                    <a:lstStyle/>
                    <a:p>
                      <a:pPr marL="0" marR="0" lvl="0" indent="0" algn="l" rtl="0">
                        <a:spcBef>
                          <a:spcPts val="0"/>
                        </a:spcBef>
                        <a:spcAft>
                          <a:spcPts val="0"/>
                        </a:spcAft>
                        <a:buNone/>
                      </a:pPr>
                      <a:r>
                        <a:rPr lang="en" sz="1200" dirty="0"/>
                        <a:t>Advantage</a:t>
                      </a:r>
                      <a:endParaRPr sz="1200" dirty="0"/>
                    </a:p>
                  </a:txBody>
                  <a:tcPr marL="68600" marR="68600" marT="34300" marB="34300"/>
                </a:tc>
                <a:tc>
                  <a:txBody>
                    <a:bodyPr/>
                    <a:lstStyle/>
                    <a:p>
                      <a:pPr marL="0" marR="0" lvl="0" indent="0" algn="l" rtl="0">
                        <a:spcBef>
                          <a:spcPts val="0"/>
                        </a:spcBef>
                        <a:spcAft>
                          <a:spcPts val="0"/>
                        </a:spcAft>
                        <a:buNone/>
                      </a:pPr>
                      <a:r>
                        <a:rPr lang="en" sz="1200" dirty="0"/>
                        <a:t>Disadvantage</a:t>
                      </a:r>
                      <a:endParaRPr sz="1200" dirty="0"/>
                    </a:p>
                  </a:txBody>
                  <a:tcPr marL="68600" marR="68600" marT="34300" marB="34300"/>
                </a:tc>
                <a:tc>
                  <a:txBody>
                    <a:bodyPr/>
                    <a:lstStyle/>
                    <a:p>
                      <a:pPr marL="0" marR="0" lvl="0" indent="0" algn="l" rtl="0">
                        <a:spcBef>
                          <a:spcPts val="0"/>
                        </a:spcBef>
                        <a:spcAft>
                          <a:spcPts val="0"/>
                        </a:spcAft>
                        <a:buNone/>
                      </a:pPr>
                      <a:r>
                        <a:rPr lang="en" sz="1200" dirty="0"/>
                        <a:t>Future scope</a:t>
                      </a:r>
                      <a:endParaRPr sz="1200" dirty="0"/>
                    </a:p>
                  </a:txBody>
                  <a:tcPr marL="68600" marR="68600" marT="34300" marB="34300"/>
                </a:tc>
                <a:extLst>
                  <a:ext uri="{0D108BD9-81ED-4DB2-BD59-A6C34878D82A}">
                    <a16:rowId xmlns:a16="http://schemas.microsoft.com/office/drawing/2014/main" val="10000"/>
                  </a:ext>
                </a:extLst>
              </a:tr>
              <a:tr h="1455702">
                <a:tc>
                  <a:txBody>
                    <a:bodyPr/>
                    <a:lstStyle/>
                    <a:p>
                      <a:pPr marL="0" marR="0" lvl="0" indent="0" algn="l" rtl="0">
                        <a:spcBef>
                          <a:spcPts val="0"/>
                        </a:spcBef>
                        <a:spcAft>
                          <a:spcPts val="0"/>
                        </a:spcAft>
                        <a:buNone/>
                      </a:pPr>
                      <a:r>
                        <a:rPr lang="en-US" sz="1400" dirty="0"/>
                        <a:t>3</a:t>
                      </a:r>
                      <a:endParaRPr sz="1400" dirty="0"/>
                    </a:p>
                  </a:txBody>
                  <a:tcPr marL="68600" marR="68600" marT="34300" marB="34300"/>
                </a:tc>
                <a:tc>
                  <a:txBody>
                    <a:bodyPr/>
                    <a:lstStyle/>
                    <a:p>
                      <a:pPr marL="0" marR="0" lvl="0" indent="0" algn="l" rtl="0">
                        <a:spcBef>
                          <a:spcPts val="0"/>
                        </a:spcBef>
                        <a:spcAft>
                          <a:spcPts val="0"/>
                        </a:spcAft>
                        <a:buNone/>
                      </a:pPr>
                      <a:endParaRPr sz="1100" dirty="0"/>
                    </a:p>
                    <a:p>
                      <a:pPr marL="0" marR="0" lvl="0" indent="0" algn="l" rtl="0">
                        <a:spcBef>
                          <a:spcPts val="0"/>
                        </a:spcBef>
                        <a:spcAft>
                          <a:spcPts val="0"/>
                        </a:spcAft>
                        <a:buNone/>
                      </a:pPr>
                      <a:r>
                        <a:rPr lang="en-US" sz="1100" dirty="0"/>
                        <a:t>Building a Chatbot for Supporting the Admission of Universities</a:t>
                      </a:r>
                    </a:p>
                    <a:p>
                      <a:pPr marL="0" marR="0" lvl="0" indent="0" algn="l" rtl="0">
                        <a:spcBef>
                          <a:spcPts val="0"/>
                        </a:spcBef>
                        <a:spcAft>
                          <a:spcPts val="0"/>
                        </a:spcAft>
                        <a:buNone/>
                      </a:pPr>
                      <a:r>
                        <a:rPr lang="en-US" sz="1100" b="1" dirty="0"/>
                        <a:t>(2021)</a:t>
                      </a:r>
                      <a:endParaRPr sz="1100" b="1" dirty="0"/>
                    </a:p>
                    <a:p>
                      <a:pPr marL="0" marR="0" lvl="0" indent="0" algn="l" rtl="0">
                        <a:spcBef>
                          <a:spcPts val="0"/>
                        </a:spcBef>
                        <a:spcAft>
                          <a:spcPts val="0"/>
                        </a:spcAft>
                        <a:buNone/>
                      </a:pPr>
                      <a:endParaRPr sz="1400" dirty="0"/>
                    </a:p>
                  </a:txBody>
                  <a:tcPr marL="68600" marR="68600" marT="34300" marB="34300"/>
                </a:tc>
                <a:tc>
                  <a:txBody>
                    <a:bodyPr/>
                    <a:lstStyle/>
                    <a:p>
                      <a:pPr marL="0" marR="0" lvl="0" indent="0" algn="ctr" rtl="0">
                        <a:spcBef>
                          <a:spcPts val="0"/>
                        </a:spcBef>
                        <a:spcAft>
                          <a:spcPts val="0"/>
                        </a:spcAft>
                        <a:buNone/>
                      </a:pPr>
                      <a:r>
                        <a:rPr lang="en-IN" sz="1100" b="1" dirty="0"/>
                        <a:t>Minh-Tien Nguyen , </a:t>
                      </a:r>
                      <a:r>
                        <a:rPr lang="en-IN" sz="1100" b="1" dirty="0" err="1"/>
                        <a:t>Manh</a:t>
                      </a:r>
                      <a:r>
                        <a:rPr lang="en-IN" sz="1100" b="1" dirty="0"/>
                        <a:t> Tran-Tien , Anh Phan Viet , Huy-The Vu , and Van-Hau Nguyen</a:t>
                      </a:r>
                    </a:p>
                    <a:p>
                      <a:pPr marL="0" marR="0" lvl="0" indent="0" algn="l" rtl="0">
                        <a:spcBef>
                          <a:spcPts val="0"/>
                        </a:spcBef>
                        <a:spcAft>
                          <a:spcPts val="0"/>
                        </a:spcAft>
                        <a:buNone/>
                      </a:pPr>
                      <a:endParaRPr sz="1100" b="1" dirty="0"/>
                    </a:p>
                  </a:txBody>
                  <a:tcPr marL="68600" marR="68600" marT="34300" marB="34300"/>
                </a:tc>
                <a:tc>
                  <a:txBody>
                    <a:bodyPr/>
                    <a:lstStyle/>
                    <a:p>
                      <a:pPr marL="0" marR="0" lvl="0" indent="0" algn="l" rtl="0">
                        <a:spcBef>
                          <a:spcPts val="0"/>
                        </a:spcBef>
                        <a:spcAft>
                          <a:spcPts val="0"/>
                        </a:spcAft>
                        <a:buNone/>
                      </a:pPr>
                      <a:r>
                        <a:rPr lang="en-IN" sz="1100" dirty="0"/>
                        <a:t>Keyword matching, String similarity and Combination of algorithms </a:t>
                      </a:r>
                      <a:endParaRPr sz="1100" dirty="0"/>
                    </a:p>
                  </a:txBody>
                  <a:tcPr marL="68600" marR="68600" marT="34300" marB="34300"/>
                </a:tc>
                <a:tc>
                  <a:txBody>
                    <a:bodyPr/>
                    <a:lstStyle/>
                    <a:p>
                      <a:pPr marL="0" marR="0" lvl="0" indent="0" algn="l" rtl="0">
                        <a:spcBef>
                          <a:spcPts val="0"/>
                        </a:spcBef>
                        <a:spcAft>
                          <a:spcPts val="0"/>
                        </a:spcAft>
                        <a:buNone/>
                      </a:pPr>
                      <a:r>
                        <a:rPr lang="en-US" sz="1100" dirty="0"/>
                        <a:t>Vietnamese dataset, including questions and answers</a:t>
                      </a:r>
                      <a:endParaRPr sz="1100" dirty="0"/>
                    </a:p>
                  </a:txBody>
                  <a:tcPr marL="68600" marR="68600" marT="34300" marB="34300"/>
                </a:tc>
                <a:tc>
                  <a:txBody>
                    <a:bodyPr/>
                    <a:lstStyle/>
                    <a:p>
                      <a:pPr marL="0" marR="0" lvl="0" indent="0" algn="l" rtl="0">
                        <a:spcBef>
                          <a:spcPts val="0"/>
                        </a:spcBef>
                        <a:spcAft>
                          <a:spcPts val="0"/>
                        </a:spcAft>
                        <a:buNone/>
                      </a:pPr>
                      <a:r>
                        <a:rPr lang="en-IN" sz="1400" dirty="0"/>
                        <a:t>89%</a:t>
                      </a:r>
                      <a:endParaRPr sz="1400" dirty="0"/>
                    </a:p>
                  </a:txBody>
                  <a:tcPr marL="68600" marR="68600" marT="34300" marB="34300"/>
                </a:tc>
                <a:tc>
                  <a:txBody>
                    <a:bodyPr/>
                    <a:lstStyle/>
                    <a:p>
                      <a:pPr marL="0" marR="0" lvl="0" indent="0" algn="l" rtl="0">
                        <a:spcBef>
                          <a:spcPts val="0"/>
                        </a:spcBef>
                        <a:spcAft>
                          <a:spcPts val="0"/>
                        </a:spcAft>
                        <a:buNone/>
                      </a:pPr>
                      <a:r>
                        <a:rPr lang="en-IN" sz="1100" b="0" i="0" u="none" strike="noStrike" cap="none" dirty="0">
                          <a:solidFill>
                            <a:schemeClr val="dk1"/>
                          </a:solidFill>
                          <a:effectLst/>
                          <a:latin typeface="Calibri"/>
                          <a:ea typeface="Calibri"/>
                          <a:cs typeface="Calibri"/>
                          <a:sym typeface="Arial"/>
                        </a:rPr>
                        <a:t>Time saving, Consistent information, Cost-effective, Data collection</a:t>
                      </a:r>
                      <a:endParaRPr sz="1100" dirty="0"/>
                    </a:p>
                  </a:txBody>
                  <a:tcPr marL="68600" marR="68600" marT="34300" marB="34300"/>
                </a:tc>
                <a:tc>
                  <a:txBody>
                    <a:bodyPr/>
                    <a:lstStyle/>
                    <a:p>
                      <a:pPr marL="0" marR="0" lvl="0" indent="0" algn="l" rtl="0">
                        <a:spcBef>
                          <a:spcPts val="0"/>
                        </a:spcBef>
                        <a:spcAft>
                          <a:spcPts val="0"/>
                        </a:spcAft>
                        <a:buNone/>
                      </a:pPr>
                      <a:r>
                        <a:rPr lang="en-US" sz="1200" dirty="0"/>
                        <a:t>Generating conversation is challenging for the bot</a:t>
                      </a:r>
                      <a:endParaRPr sz="1200" dirty="0"/>
                    </a:p>
                  </a:txBody>
                  <a:tcPr marL="68600" marR="68600" marT="34300" marB="34300"/>
                </a:tc>
                <a:tc>
                  <a:txBody>
                    <a:bodyPr/>
                    <a:lstStyle/>
                    <a:p>
                      <a:pPr marL="0" marR="0" lvl="0" indent="0" algn="l" rtl="0">
                        <a:spcBef>
                          <a:spcPts val="0"/>
                        </a:spcBef>
                        <a:spcAft>
                          <a:spcPts val="0"/>
                        </a:spcAft>
                        <a:buNone/>
                      </a:pPr>
                      <a:r>
                        <a:rPr lang="en-US" sz="1100" dirty="0"/>
                        <a:t>Like to improve the quality of NLU and dialog management to generate more correct answers.</a:t>
                      </a:r>
                      <a:endParaRPr sz="1100" dirty="0"/>
                    </a:p>
                  </a:txBody>
                  <a:tcPr marL="68600" marR="68600" marT="34300" marB="34300"/>
                </a:tc>
                <a:extLst>
                  <a:ext uri="{0D108BD9-81ED-4DB2-BD59-A6C34878D82A}">
                    <a16:rowId xmlns:a16="http://schemas.microsoft.com/office/drawing/2014/main" val="10001"/>
                  </a:ext>
                </a:extLst>
              </a:tr>
              <a:tr h="1557993">
                <a:tc>
                  <a:txBody>
                    <a:bodyPr/>
                    <a:lstStyle/>
                    <a:p>
                      <a:pPr marL="0" marR="0" lvl="0" indent="0" algn="l" rtl="0">
                        <a:spcBef>
                          <a:spcPts val="0"/>
                        </a:spcBef>
                        <a:spcAft>
                          <a:spcPts val="0"/>
                        </a:spcAft>
                        <a:buNone/>
                      </a:pPr>
                      <a:r>
                        <a:rPr lang="en-US" sz="1400" dirty="0"/>
                        <a:t>4</a:t>
                      </a:r>
                      <a:endParaRPr sz="1400" dirty="0"/>
                    </a:p>
                  </a:txBody>
                  <a:tcPr marL="68600" marR="68600" marT="34300" marB="34300"/>
                </a:tc>
                <a:tc>
                  <a:txBody>
                    <a:bodyPr/>
                    <a:lstStyle/>
                    <a:p>
                      <a:pPr marL="0" marR="0" lvl="0" indent="0" algn="l" rtl="0">
                        <a:spcBef>
                          <a:spcPts val="0"/>
                        </a:spcBef>
                        <a:spcAft>
                          <a:spcPts val="0"/>
                        </a:spcAft>
                        <a:buNone/>
                      </a:pPr>
                      <a:r>
                        <a:rPr lang="en-US" sz="1100" dirty="0"/>
                        <a:t>The Use of Chatbots in Digital Business Transformation: A Systematic Literature Review</a:t>
                      </a:r>
                      <a:endParaRPr sz="1100" dirty="0"/>
                    </a:p>
                    <a:p>
                      <a:pPr marL="0" marR="0" lvl="0" indent="0" algn="l" rtl="0">
                        <a:spcBef>
                          <a:spcPts val="0"/>
                        </a:spcBef>
                        <a:spcAft>
                          <a:spcPts val="0"/>
                        </a:spcAft>
                        <a:buNone/>
                      </a:pPr>
                      <a:r>
                        <a:rPr lang="en-IN" sz="1100" b="1" dirty="0"/>
                        <a:t>(2021)</a:t>
                      </a:r>
                      <a:endParaRPr sz="1100" b="1" dirty="0"/>
                    </a:p>
                    <a:p>
                      <a:pPr marL="0" marR="0" lvl="0" indent="0" algn="l" rtl="0">
                        <a:spcBef>
                          <a:spcPts val="0"/>
                        </a:spcBef>
                        <a:spcAft>
                          <a:spcPts val="0"/>
                        </a:spcAft>
                        <a:buNone/>
                      </a:pPr>
                      <a:endParaRPr sz="1100" dirty="0"/>
                    </a:p>
                  </a:txBody>
                  <a:tcPr marL="68600" marR="68600" marT="34300" marB="34300"/>
                </a:tc>
                <a:tc>
                  <a:txBody>
                    <a:bodyPr/>
                    <a:lstStyle/>
                    <a:p>
                      <a:pPr marL="0" marR="0" lvl="0" indent="0" algn="ctr" rtl="0">
                        <a:spcBef>
                          <a:spcPts val="0"/>
                        </a:spcBef>
                        <a:spcAft>
                          <a:spcPts val="0"/>
                        </a:spcAft>
                        <a:buNone/>
                      </a:pPr>
                      <a:r>
                        <a:rPr lang="en-IN" sz="1100" b="1" dirty="0"/>
                        <a:t>ANDREJ MIKLOSIK , NINA EVANS, ATHAR QURESHI </a:t>
                      </a:r>
                      <a:endParaRPr sz="1100" b="1"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Methods  employed in the sample of papers include experiments, questionnaire, prototyping.</a:t>
                      </a:r>
                      <a:endParaRPr sz="1100" dirty="0"/>
                    </a:p>
                  </a:txBody>
                  <a:tcPr marL="68600" marR="68600" marT="34300" marB="34300"/>
                </a:tc>
                <a:tc>
                  <a:txBody>
                    <a:bodyPr/>
                    <a:lstStyle/>
                    <a:p>
                      <a:pPr marL="0" marR="0" lvl="0" indent="0" algn="l" rtl="0">
                        <a:spcBef>
                          <a:spcPts val="0"/>
                        </a:spcBef>
                        <a:spcAft>
                          <a:spcPts val="0"/>
                        </a:spcAft>
                        <a:buNone/>
                      </a:pPr>
                      <a:r>
                        <a:rPr lang="en-US" sz="1100" dirty="0"/>
                        <a:t>The Web of Science database was selected as the source of papers for this SLR</a:t>
                      </a:r>
                      <a:endParaRPr sz="1100"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Improving  chatbot development with smaller datasets and enhancing human-likeness</a:t>
                      </a:r>
                      <a:endParaRPr sz="1100"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Improving customers' experience and reducing costs.</a:t>
                      </a:r>
                      <a:endParaRPr sz="1100" dirty="0"/>
                    </a:p>
                  </a:txBody>
                  <a:tcPr marL="68600" marR="68600" marT="34300" marB="34300"/>
                </a:tc>
                <a:tc>
                  <a:txBody>
                    <a:bodyPr/>
                    <a:lstStyle/>
                    <a:p>
                      <a:pPr marL="0" marR="0" lvl="0" indent="0" algn="l" rtl="0">
                        <a:spcBef>
                          <a:spcPts val="0"/>
                        </a:spcBef>
                        <a:spcAft>
                          <a:spcPts val="0"/>
                        </a:spcAft>
                        <a:buNone/>
                      </a:pPr>
                      <a:endParaRPr sz="1400" dirty="0"/>
                    </a:p>
                  </a:txBody>
                  <a:tcPr marL="68600" marR="68600" marT="34300" marB="34300"/>
                </a:tc>
                <a:tc>
                  <a:txBody>
                    <a:bodyPr/>
                    <a:lstStyle/>
                    <a:p>
                      <a:pPr marL="0" marR="0" lvl="0" indent="0" algn="l" rtl="0">
                        <a:spcBef>
                          <a:spcPts val="0"/>
                        </a:spcBef>
                        <a:spcAft>
                          <a:spcPts val="0"/>
                        </a:spcAft>
                        <a:buNone/>
                      </a:pPr>
                      <a:r>
                        <a:rPr lang="en-US" sz="1050" b="0" i="0" u="none" strike="noStrike" cap="none" dirty="0">
                          <a:solidFill>
                            <a:schemeClr val="dk1"/>
                          </a:solidFill>
                          <a:effectLst/>
                          <a:latin typeface="Calibri"/>
                          <a:ea typeface="Calibri"/>
                          <a:cs typeface="Calibri"/>
                          <a:sym typeface="Arial"/>
                        </a:rPr>
                        <a:t>Guiding in research methods, publication choice, and spotting influential studies with high </a:t>
                      </a:r>
                      <a:r>
                        <a:rPr lang="en-US" sz="1050" b="0" i="0" u="none" strike="noStrike" cap="none" dirty="0" err="1">
                          <a:solidFill>
                            <a:schemeClr val="dk1"/>
                          </a:solidFill>
                          <a:effectLst/>
                          <a:latin typeface="Calibri"/>
                          <a:ea typeface="Calibri"/>
                          <a:cs typeface="Calibri"/>
                          <a:sym typeface="Arial"/>
                        </a:rPr>
                        <a:t>Altmetric</a:t>
                      </a:r>
                      <a:r>
                        <a:rPr lang="en-US" sz="1050" b="0" i="0" u="none" strike="noStrike" cap="none" dirty="0">
                          <a:solidFill>
                            <a:schemeClr val="dk1"/>
                          </a:solidFill>
                          <a:effectLst/>
                          <a:latin typeface="Calibri"/>
                          <a:ea typeface="Calibri"/>
                          <a:cs typeface="Calibri"/>
                          <a:sym typeface="Arial"/>
                        </a:rPr>
                        <a:t> Attention Scores.</a:t>
                      </a:r>
                      <a:endParaRPr sz="700" dirty="0"/>
                    </a:p>
                  </a:txBody>
                  <a:tcPr marL="68600" marR="68600" marT="34300" marB="34300"/>
                </a:tc>
                <a:extLst>
                  <a:ext uri="{0D108BD9-81ED-4DB2-BD59-A6C34878D82A}">
                    <a16:rowId xmlns:a16="http://schemas.microsoft.com/office/drawing/2014/main" val="10002"/>
                  </a:ext>
                </a:extLst>
              </a:tr>
              <a:tr h="1490783">
                <a:tc>
                  <a:txBody>
                    <a:bodyPr/>
                    <a:lstStyle/>
                    <a:p>
                      <a:pPr marL="0" marR="0" lvl="0" indent="0" algn="l" rtl="0">
                        <a:spcBef>
                          <a:spcPts val="0"/>
                        </a:spcBef>
                        <a:spcAft>
                          <a:spcPts val="0"/>
                        </a:spcAft>
                        <a:buNone/>
                      </a:pPr>
                      <a:r>
                        <a:rPr lang="en-US" sz="1400" dirty="0"/>
                        <a:t>5</a:t>
                      </a:r>
                      <a:endParaRPr sz="1400" dirty="0"/>
                    </a:p>
                  </a:txBody>
                  <a:tcPr marL="68600" marR="68600" marT="34300" marB="34300"/>
                </a:tc>
                <a:tc>
                  <a:txBody>
                    <a:bodyPr/>
                    <a:lstStyle/>
                    <a:p>
                      <a:pPr marL="0" marR="0" lvl="0" indent="0" algn="l" rtl="0">
                        <a:spcBef>
                          <a:spcPts val="0"/>
                        </a:spcBef>
                        <a:spcAft>
                          <a:spcPts val="0"/>
                        </a:spcAft>
                        <a:buNone/>
                      </a:pPr>
                      <a:r>
                        <a:rPr lang="en-US" sz="1100" dirty="0"/>
                        <a:t>Natural language processing and deep learning chatbot using long short term memory algorithm</a:t>
                      </a:r>
                    </a:p>
                    <a:p>
                      <a:pPr marL="0" marR="0" lvl="0" indent="0" algn="l" rtl="0">
                        <a:spcBef>
                          <a:spcPts val="0"/>
                        </a:spcBef>
                        <a:spcAft>
                          <a:spcPts val="0"/>
                        </a:spcAft>
                        <a:buNone/>
                      </a:pPr>
                      <a:r>
                        <a:rPr lang="en-US" sz="1100" b="1" dirty="0"/>
                        <a:t>(2021)</a:t>
                      </a:r>
                      <a:endParaRPr sz="1100" b="1" dirty="0"/>
                    </a:p>
                  </a:txBody>
                  <a:tcPr marL="68600" marR="68600" marT="34300" marB="34300"/>
                </a:tc>
                <a:tc>
                  <a:txBody>
                    <a:bodyPr/>
                    <a:lstStyle/>
                    <a:p>
                      <a:pPr marL="0" marR="0" lvl="0" indent="0" algn="ctr" rtl="0">
                        <a:spcBef>
                          <a:spcPts val="0"/>
                        </a:spcBef>
                        <a:spcAft>
                          <a:spcPts val="0"/>
                        </a:spcAft>
                        <a:buNone/>
                      </a:pPr>
                      <a:r>
                        <a:rPr lang="en-IN" sz="1100" b="1" dirty="0"/>
                        <a:t>E. </a:t>
                      </a:r>
                      <a:r>
                        <a:rPr lang="en-IN" sz="1100" b="1" dirty="0" err="1"/>
                        <a:t>Kasthuri</a:t>
                      </a:r>
                      <a:r>
                        <a:rPr lang="en-IN" sz="1100" b="1" dirty="0"/>
                        <a:t>, </a:t>
                      </a:r>
                    </a:p>
                    <a:p>
                      <a:pPr marL="0" marR="0" lvl="0" indent="0" algn="ctr" rtl="0">
                        <a:spcBef>
                          <a:spcPts val="0"/>
                        </a:spcBef>
                        <a:spcAft>
                          <a:spcPts val="0"/>
                        </a:spcAft>
                        <a:buNone/>
                      </a:pPr>
                      <a:r>
                        <a:rPr lang="en-IN" sz="1100" b="1" dirty="0"/>
                        <a:t>S. Balaji</a:t>
                      </a:r>
                      <a:endParaRPr sz="1100" b="1" dirty="0"/>
                    </a:p>
                    <a:p>
                      <a:pPr marL="0" marR="0" lvl="0" indent="0" algn="l" rtl="0">
                        <a:spcBef>
                          <a:spcPts val="0"/>
                        </a:spcBef>
                        <a:spcAft>
                          <a:spcPts val="0"/>
                        </a:spcAft>
                        <a:buNone/>
                      </a:pPr>
                      <a:endParaRPr sz="1100" dirty="0"/>
                    </a:p>
                  </a:txBody>
                  <a:tcPr marL="68600" marR="68600" marT="34300" marB="34300"/>
                </a:tc>
                <a:tc>
                  <a:txBody>
                    <a:bodyPr/>
                    <a:lstStyle/>
                    <a:p>
                      <a:pPr marL="0" marR="0" lvl="0" indent="0" algn="l" rtl="0">
                        <a:spcBef>
                          <a:spcPts val="0"/>
                        </a:spcBef>
                        <a:spcAft>
                          <a:spcPts val="0"/>
                        </a:spcAft>
                        <a:buNone/>
                      </a:pPr>
                      <a:r>
                        <a:rPr lang="en-US" sz="1100" dirty="0"/>
                        <a:t>Long short term memory algorithm</a:t>
                      </a:r>
                      <a:endParaRPr sz="1100" dirty="0"/>
                    </a:p>
                  </a:txBody>
                  <a:tcPr marL="68600" marR="68600" marT="34300" marB="34300"/>
                </a:tc>
                <a:tc>
                  <a:txBody>
                    <a:bodyPr/>
                    <a:lstStyle/>
                    <a:p>
                      <a:pPr marL="0" marR="0" lvl="0" indent="0" algn="l" rtl="0">
                        <a:spcBef>
                          <a:spcPts val="0"/>
                        </a:spcBef>
                        <a:spcAft>
                          <a:spcPts val="0"/>
                        </a:spcAft>
                        <a:buNone/>
                      </a:pPr>
                      <a:r>
                        <a:rPr lang="en-US" sz="1100" b="0" i="0" u="none" strike="noStrike" cap="none" dirty="0">
                          <a:solidFill>
                            <a:schemeClr val="dk1"/>
                          </a:solidFill>
                          <a:effectLst/>
                          <a:latin typeface="Calibri"/>
                          <a:ea typeface="Calibri"/>
                          <a:cs typeface="Calibri"/>
                          <a:sym typeface="Arial"/>
                        </a:rPr>
                        <a:t>Hospitals dataset to help the customers freely ask medical dosage-associated queries with the aid of voice.</a:t>
                      </a:r>
                      <a:endParaRPr sz="1100" dirty="0"/>
                    </a:p>
                  </a:txBody>
                  <a:tcPr marL="68600" marR="68600" marT="34300" marB="34300"/>
                </a:tc>
                <a:tc>
                  <a:txBody>
                    <a:bodyPr/>
                    <a:lstStyle/>
                    <a:p>
                      <a:pPr marL="0" marR="0" lvl="0" indent="0" algn="l" rtl="0">
                        <a:spcBef>
                          <a:spcPts val="0"/>
                        </a:spcBef>
                        <a:spcAft>
                          <a:spcPts val="0"/>
                        </a:spcAft>
                        <a:buNone/>
                      </a:pPr>
                      <a:r>
                        <a:rPr lang="en-IN" sz="1400" dirty="0"/>
                        <a:t>91%</a:t>
                      </a:r>
                      <a:endParaRPr sz="1400" dirty="0"/>
                    </a:p>
                  </a:txBody>
                  <a:tcPr marL="68600" marR="68600" marT="34300" marB="34300"/>
                </a:tc>
                <a:tc>
                  <a:txBody>
                    <a:bodyPr/>
                    <a:lstStyle/>
                    <a:p>
                      <a:pPr marL="0" marR="0" lvl="0" indent="0" algn="l" rtl="0">
                        <a:spcBef>
                          <a:spcPts val="0"/>
                        </a:spcBef>
                        <a:spcAft>
                          <a:spcPts val="0"/>
                        </a:spcAft>
                        <a:buNone/>
                      </a:pPr>
                      <a:r>
                        <a:rPr lang="en-IN" sz="1100" dirty="0"/>
                        <a:t>Can answer complex-level queries</a:t>
                      </a:r>
                      <a:endParaRPr sz="1100" dirty="0"/>
                    </a:p>
                  </a:txBody>
                  <a:tcPr marL="68600" marR="68600" marT="34300" marB="34300"/>
                </a:tc>
                <a:tc>
                  <a:txBody>
                    <a:bodyPr/>
                    <a:lstStyle/>
                    <a:p>
                      <a:pPr marL="0" marR="0" lvl="0" indent="0" algn="l" rtl="0">
                        <a:spcBef>
                          <a:spcPts val="0"/>
                        </a:spcBef>
                        <a:spcAft>
                          <a:spcPts val="0"/>
                        </a:spcAft>
                        <a:buNone/>
                      </a:pPr>
                      <a:r>
                        <a:rPr lang="en-IN" sz="1100" b="0" i="0" u="none" strike="noStrike" cap="none" dirty="0">
                          <a:solidFill>
                            <a:schemeClr val="dk1"/>
                          </a:solidFill>
                          <a:effectLst/>
                          <a:latin typeface="Calibri"/>
                          <a:ea typeface="Calibri"/>
                          <a:cs typeface="Calibri"/>
                          <a:sym typeface="Arial"/>
                        </a:rPr>
                        <a:t>Take longer to train, require more memory and are easy to overfit.</a:t>
                      </a:r>
                      <a:endParaRPr sz="1100" dirty="0"/>
                    </a:p>
                  </a:txBody>
                  <a:tcPr marL="68600" marR="68600" marT="34300" marB="34300"/>
                </a:tc>
                <a:tc>
                  <a:txBody>
                    <a:bodyPr/>
                    <a:lstStyle/>
                    <a:p>
                      <a:pPr marL="0" marR="0" lvl="0" indent="0" algn="l" rtl="0">
                        <a:spcBef>
                          <a:spcPts val="0"/>
                        </a:spcBef>
                        <a:spcAft>
                          <a:spcPts val="0"/>
                        </a:spcAft>
                        <a:buNone/>
                      </a:pPr>
                      <a:r>
                        <a:rPr lang="en-US" sz="1100" dirty="0"/>
                        <a:t>A voice-based system is included, and using </a:t>
                      </a:r>
                      <a:r>
                        <a:rPr lang="en-US" sz="1100" dirty="0" err="1"/>
                        <a:t>Tkinter</a:t>
                      </a:r>
                      <a:r>
                        <a:rPr lang="en-US" sz="1100" dirty="0"/>
                        <a:t> GUI has developed the chatbot for better use</a:t>
                      </a:r>
                      <a:endParaRPr sz="1100" dirty="0"/>
                    </a:p>
                  </a:txBody>
                  <a:tcPr marL="68600" marR="68600" marT="34300" marB="34300"/>
                </a:tc>
                <a:extLst>
                  <a:ext uri="{0D108BD9-81ED-4DB2-BD59-A6C34878D82A}">
                    <a16:rowId xmlns:a16="http://schemas.microsoft.com/office/drawing/2014/main" val="1813548671"/>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graphicFrame>
        <p:nvGraphicFramePr>
          <p:cNvPr id="288" name="Google Shape;288;p43"/>
          <p:cNvGraphicFramePr/>
          <p:nvPr>
            <p:extLst>
              <p:ext uri="{D42A27DB-BD31-4B8C-83A1-F6EECF244321}">
                <p14:modId xmlns:p14="http://schemas.microsoft.com/office/powerpoint/2010/main" val="842312443"/>
              </p:ext>
            </p:extLst>
          </p:nvPr>
        </p:nvGraphicFramePr>
        <p:xfrm>
          <a:off x="0" y="0"/>
          <a:ext cx="9144001" cy="5204540"/>
        </p:xfrm>
        <a:graphic>
          <a:graphicData uri="http://schemas.openxmlformats.org/drawingml/2006/table">
            <a:tbl>
              <a:tblPr firstRow="1" bandRow="1">
                <a:noFill/>
                <a:tableStyleId>{DD18AFA3-7417-4594-8745-301BA23A018B}</a:tableStyleId>
              </a:tblPr>
              <a:tblGrid>
                <a:gridCol w="287885">
                  <a:extLst>
                    <a:ext uri="{9D8B030D-6E8A-4147-A177-3AD203B41FA5}">
                      <a16:colId xmlns:a16="http://schemas.microsoft.com/office/drawing/2014/main" val="20000"/>
                    </a:ext>
                  </a:extLst>
                </a:gridCol>
                <a:gridCol w="1176975">
                  <a:extLst>
                    <a:ext uri="{9D8B030D-6E8A-4147-A177-3AD203B41FA5}">
                      <a16:colId xmlns:a16="http://schemas.microsoft.com/office/drawing/2014/main" val="20001"/>
                    </a:ext>
                  </a:extLst>
                </a:gridCol>
                <a:gridCol w="1255594">
                  <a:extLst>
                    <a:ext uri="{9D8B030D-6E8A-4147-A177-3AD203B41FA5}">
                      <a16:colId xmlns:a16="http://schemas.microsoft.com/office/drawing/2014/main" val="20002"/>
                    </a:ext>
                  </a:extLst>
                </a:gridCol>
                <a:gridCol w="1210101">
                  <a:extLst>
                    <a:ext uri="{9D8B030D-6E8A-4147-A177-3AD203B41FA5}">
                      <a16:colId xmlns:a16="http://schemas.microsoft.com/office/drawing/2014/main" val="20003"/>
                    </a:ext>
                  </a:extLst>
                </a:gridCol>
                <a:gridCol w="1319284">
                  <a:extLst>
                    <a:ext uri="{9D8B030D-6E8A-4147-A177-3AD203B41FA5}">
                      <a16:colId xmlns:a16="http://schemas.microsoft.com/office/drawing/2014/main" val="20004"/>
                    </a:ext>
                  </a:extLst>
                </a:gridCol>
                <a:gridCol w="641445">
                  <a:extLst>
                    <a:ext uri="{9D8B030D-6E8A-4147-A177-3AD203B41FA5}">
                      <a16:colId xmlns:a16="http://schemas.microsoft.com/office/drawing/2014/main" val="20005"/>
                    </a:ext>
                  </a:extLst>
                </a:gridCol>
                <a:gridCol w="1169158">
                  <a:extLst>
                    <a:ext uri="{9D8B030D-6E8A-4147-A177-3AD203B41FA5}">
                      <a16:colId xmlns:a16="http://schemas.microsoft.com/office/drawing/2014/main" val="20006"/>
                    </a:ext>
                  </a:extLst>
                </a:gridCol>
                <a:gridCol w="932597">
                  <a:extLst>
                    <a:ext uri="{9D8B030D-6E8A-4147-A177-3AD203B41FA5}">
                      <a16:colId xmlns:a16="http://schemas.microsoft.com/office/drawing/2014/main" val="20007"/>
                    </a:ext>
                  </a:extLst>
                </a:gridCol>
                <a:gridCol w="1150962">
                  <a:extLst>
                    <a:ext uri="{9D8B030D-6E8A-4147-A177-3AD203B41FA5}">
                      <a16:colId xmlns:a16="http://schemas.microsoft.com/office/drawing/2014/main" val="20008"/>
                    </a:ext>
                  </a:extLst>
                </a:gridCol>
              </a:tblGrid>
              <a:tr h="333554">
                <a:tc>
                  <a:txBody>
                    <a:bodyPr/>
                    <a:lstStyle/>
                    <a:p>
                      <a:pPr marL="0" marR="0" lvl="0" indent="0" algn="l" rtl="0">
                        <a:spcBef>
                          <a:spcPts val="0"/>
                        </a:spcBef>
                        <a:spcAft>
                          <a:spcPts val="0"/>
                        </a:spcAft>
                        <a:buNone/>
                      </a:pPr>
                      <a:r>
                        <a:rPr lang="en" sz="1200"/>
                        <a:t>Sr NO</a:t>
                      </a:r>
                      <a:endParaRPr sz="1200"/>
                    </a:p>
                  </a:txBody>
                  <a:tcPr marL="68600" marR="68600" marT="34300" marB="34300"/>
                </a:tc>
                <a:tc>
                  <a:txBody>
                    <a:bodyPr/>
                    <a:lstStyle/>
                    <a:p>
                      <a:pPr marL="0" marR="0" lvl="0" indent="0" algn="l" rtl="0">
                        <a:spcBef>
                          <a:spcPts val="0"/>
                        </a:spcBef>
                        <a:spcAft>
                          <a:spcPts val="0"/>
                        </a:spcAft>
                        <a:buNone/>
                      </a:pPr>
                      <a:r>
                        <a:rPr lang="en" sz="1200" dirty="0"/>
                        <a:t>Paper Name ,  Year </a:t>
                      </a:r>
                      <a:endParaRPr sz="1200" dirty="0"/>
                    </a:p>
                  </a:txBody>
                  <a:tcPr marL="68600" marR="68600" marT="34300" marB="34300"/>
                </a:tc>
                <a:tc>
                  <a:txBody>
                    <a:bodyPr/>
                    <a:lstStyle/>
                    <a:p>
                      <a:pPr marL="0" marR="0" lvl="0" indent="0" algn="l" rtl="0">
                        <a:spcBef>
                          <a:spcPts val="0"/>
                        </a:spcBef>
                        <a:spcAft>
                          <a:spcPts val="0"/>
                        </a:spcAft>
                        <a:buNone/>
                      </a:pPr>
                      <a:r>
                        <a:rPr lang="en" sz="1200" dirty="0"/>
                        <a:t>Author Name</a:t>
                      </a:r>
                      <a:endParaRPr sz="1200" dirty="0"/>
                    </a:p>
                  </a:txBody>
                  <a:tcPr marL="68600" marR="68600" marT="34300" marB="34300"/>
                </a:tc>
                <a:tc>
                  <a:txBody>
                    <a:bodyPr/>
                    <a:lstStyle/>
                    <a:p>
                      <a:pPr marL="0" marR="0" lvl="0" indent="0" algn="l" rtl="0">
                        <a:spcBef>
                          <a:spcPts val="0"/>
                        </a:spcBef>
                        <a:spcAft>
                          <a:spcPts val="0"/>
                        </a:spcAft>
                        <a:buNone/>
                      </a:pPr>
                      <a:r>
                        <a:rPr lang="en" sz="1200"/>
                        <a:t>Methodology/ Algorithms/ Techniques/ </a:t>
                      </a:r>
                      <a:endParaRPr sz="1200"/>
                    </a:p>
                  </a:txBody>
                  <a:tcPr marL="68600" marR="68600" marT="34300" marB="34300"/>
                </a:tc>
                <a:tc>
                  <a:txBody>
                    <a:bodyPr/>
                    <a:lstStyle/>
                    <a:p>
                      <a:pPr marL="0" marR="0" lvl="0" indent="0" algn="l" rtl="0">
                        <a:spcBef>
                          <a:spcPts val="0"/>
                        </a:spcBef>
                        <a:spcAft>
                          <a:spcPts val="0"/>
                        </a:spcAft>
                        <a:buNone/>
                      </a:pPr>
                      <a:r>
                        <a:rPr lang="en" sz="1200" dirty="0"/>
                        <a:t>Datasets</a:t>
                      </a:r>
                      <a:endParaRPr sz="1200" dirty="0"/>
                    </a:p>
                  </a:txBody>
                  <a:tcPr marL="68600" marR="68600" marT="34300" marB="34300"/>
                </a:tc>
                <a:tc>
                  <a:txBody>
                    <a:bodyPr/>
                    <a:lstStyle/>
                    <a:p>
                      <a:pPr marL="0" marR="0" lvl="0" indent="0" algn="l" rtl="0">
                        <a:spcBef>
                          <a:spcPts val="0"/>
                        </a:spcBef>
                        <a:spcAft>
                          <a:spcPts val="0"/>
                        </a:spcAft>
                        <a:buNone/>
                      </a:pPr>
                      <a:r>
                        <a:rPr lang="en" sz="1200" dirty="0"/>
                        <a:t>Accuracy</a:t>
                      </a:r>
                      <a:endParaRPr sz="1200" dirty="0"/>
                    </a:p>
                  </a:txBody>
                  <a:tcPr marL="68600" marR="68600" marT="34300" marB="34300"/>
                </a:tc>
                <a:tc>
                  <a:txBody>
                    <a:bodyPr/>
                    <a:lstStyle/>
                    <a:p>
                      <a:pPr marL="0" marR="0" lvl="0" indent="0" algn="l" rtl="0">
                        <a:spcBef>
                          <a:spcPts val="0"/>
                        </a:spcBef>
                        <a:spcAft>
                          <a:spcPts val="0"/>
                        </a:spcAft>
                        <a:buNone/>
                      </a:pPr>
                      <a:r>
                        <a:rPr lang="en" sz="1200"/>
                        <a:t>Advantage</a:t>
                      </a:r>
                      <a:endParaRPr sz="1200"/>
                    </a:p>
                  </a:txBody>
                  <a:tcPr marL="68600" marR="68600" marT="34300" marB="34300"/>
                </a:tc>
                <a:tc>
                  <a:txBody>
                    <a:bodyPr/>
                    <a:lstStyle/>
                    <a:p>
                      <a:pPr marL="0" marR="0" lvl="0" indent="0" algn="l" rtl="0">
                        <a:spcBef>
                          <a:spcPts val="0"/>
                        </a:spcBef>
                        <a:spcAft>
                          <a:spcPts val="0"/>
                        </a:spcAft>
                        <a:buNone/>
                      </a:pPr>
                      <a:r>
                        <a:rPr lang="en" sz="1200" dirty="0"/>
                        <a:t>Disadvantage</a:t>
                      </a:r>
                      <a:endParaRPr sz="1200" dirty="0"/>
                    </a:p>
                  </a:txBody>
                  <a:tcPr marL="68600" marR="68600" marT="34300" marB="34300"/>
                </a:tc>
                <a:tc>
                  <a:txBody>
                    <a:bodyPr/>
                    <a:lstStyle/>
                    <a:p>
                      <a:pPr marL="0" marR="0" lvl="0" indent="0" algn="l" rtl="0">
                        <a:spcBef>
                          <a:spcPts val="0"/>
                        </a:spcBef>
                        <a:spcAft>
                          <a:spcPts val="0"/>
                        </a:spcAft>
                        <a:buNone/>
                      </a:pPr>
                      <a:r>
                        <a:rPr lang="en" sz="1200"/>
                        <a:t>Future scope</a:t>
                      </a:r>
                      <a:endParaRPr sz="1200"/>
                    </a:p>
                  </a:txBody>
                  <a:tcPr marL="68600" marR="68600" marT="34300" marB="34300"/>
                </a:tc>
                <a:extLst>
                  <a:ext uri="{0D108BD9-81ED-4DB2-BD59-A6C34878D82A}">
                    <a16:rowId xmlns:a16="http://schemas.microsoft.com/office/drawing/2014/main" val="10000"/>
                  </a:ext>
                </a:extLst>
              </a:tr>
              <a:tr h="887451">
                <a:tc>
                  <a:txBody>
                    <a:bodyPr/>
                    <a:lstStyle/>
                    <a:p>
                      <a:pPr marL="0" marR="0" lvl="0" indent="0" algn="l" rtl="0">
                        <a:spcBef>
                          <a:spcPts val="0"/>
                        </a:spcBef>
                        <a:spcAft>
                          <a:spcPts val="0"/>
                        </a:spcAft>
                        <a:buNone/>
                      </a:pPr>
                      <a:r>
                        <a:rPr lang="en-US" sz="1400" dirty="0"/>
                        <a:t>6</a:t>
                      </a:r>
                      <a:endParaRPr sz="1400" dirty="0"/>
                    </a:p>
                  </a:txBody>
                  <a:tcPr marL="68600" marR="68600" marT="34300" marB="34300"/>
                </a:tc>
                <a:tc>
                  <a:txBody>
                    <a:bodyPr/>
                    <a:lstStyle/>
                    <a:p>
                      <a:pPr marL="0" marR="0" lvl="0" indent="0" algn="l" rtl="0">
                        <a:spcBef>
                          <a:spcPts val="0"/>
                        </a:spcBef>
                        <a:spcAft>
                          <a:spcPts val="0"/>
                        </a:spcAft>
                        <a:buNone/>
                      </a:pPr>
                      <a:r>
                        <a:rPr lang="de-DE" sz="1100" dirty="0"/>
                        <a:t>An Intelligent Web App Chatbot </a:t>
                      </a:r>
                    </a:p>
                    <a:p>
                      <a:pPr marL="0" marR="0" lvl="0" indent="0" algn="l" rtl="0">
                        <a:spcBef>
                          <a:spcPts val="0"/>
                        </a:spcBef>
                        <a:spcAft>
                          <a:spcPts val="0"/>
                        </a:spcAft>
                        <a:buNone/>
                      </a:pPr>
                      <a:r>
                        <a:rPr lang="de-DE" sz="1100" b="1" dirty="0"/>
                        <a:t>(2020)</a:t>
                      </a:r>
                      <a:endParaRPr sz="1100" b="1" dirty="0"/>
                    </a:p>
                    <a:p>
                      <a:pPr marL="0" marR="0" lvl="0" indent="0" algn="l" rtl="0">
                        <a:spcBef>
                          <a:spcPts val="0"/>
                        </a:spcBef>
                        <a:spcAft>
                          <a:spcPts val="0"/>
                        </a:spcAft>
                        <a:buNone/>
                      </a:pPr>
                      <a:endParaRPr sz="1400" dirty="0"/>
                    </a:p>
                    <a:p>
                      <a:pPr marL="0" marR="0" lvl="0" indent="0" algn="l" rtl="0">
                        <a:spcBef>
                          <a:spcPts val="0"/>
                        </a:spcBef>
                        <a:spcAft>
                          <a:spcPts val="0"/>
                        </a:spcAft>
                        <a:buNone/>
                      </a:pPr>
                      <a:endParaRPr sz="1400" dirty="0"/>
                    </a:p>
                  </a:txBody>
                  <a:tcPr marL="68600" marR="68600" marT="34300" marB="34300"/>
                </a:tc>
                <a:tc>
                  <a:txBody>
                    <a:bodyPr/>
                    <a:lstStyle/>
                    <a:p>
                      <a:pPr marL="0" marR="0" lvl="0" indent="0" algn="ctr" rtl="0">
                        <a:spcBef>
                          <a:spcPts val="0"/>
                        </a:spcBef>
                        <a:spcAft>
                          <a:spcPts val="0"/>
                        </a:spcAft>
                        <a:buNone/>
                      </a:pPr>
                      <a:r>
                        <a:rPr lang="sv-SE" sz="1100" b="1" dirty="0"/>
                        <a:t>SHAZIYA BANU, SHANTALA DEVI PATIL</a:t>
                      </a:r>
                      <a:endParaRPr sz="1100" b="1" dirty="0"/>
                    </a:p>
                  </a:txBody>
                  <a:tcPr marL="68600" marR="68600" marT="34300" marB="34300"/>
                </a:tc>
                <a:tc>
                  <a:txBody>
                    <a:bodyPr/>
                    <a:lstStyle/>
                    <a:p>
                      <a:pPr marL="0" marR="0" lvl="0" indent="0" algn="l" rtl="0">
                        <a:spcBef>
                          <a:spcPts val="0"/>
                        </a:spcBef>
                        <a:spcAft>
                          <a:spcPts val="0"/>
                        </a:spcAft>
                        <a:buNone/>
                      </a:pPr>
                      <a:r>
                        <a:rPr lang="en-IN" sz="1100" dirty="0"/>
                        <a:t>Linguistic machine learning algorithm</a:t>
                      </a:r>
                      <a:endParaRPr sz="1100" dirty="0"/>
                    </a:p>
                  </a:txBody>
                  <a:tcPr marL="68600" marR="68600" marT="34300" marB="34300"/>
                </a:tc>
                <a:tc>
                  <a:txBody>
                    <a:bodyPr/>
                    <a:lstStyle/>
                    <a:p>
                      <a:pPr marL="0" marR="0" lvl="0" indent="0" algn="l" rtl="0">
                        <a:spcBef>
                          <a:spcPts val="0"/>
                        </a:spcBef>
                        <a:spcAft>
                          <a:spcPts val="0"/>
                        </a:spcAft>
                        <a:buNone/>
                      </a:pPr>
                      <a:r>
                        <a:rPr lang="en-IN" sz="1100" dirty="0"/>
                        <a:t>datasets from cancer forums</a:t>
                      </a:r>
                      <a:endParaRPr sz="1100" dirty="0"/>
                    </a:p>
                  </a:txBody>
                  <a:tcPr marL="68600" marR="68600" marT="34300" marB="34300"/>
                </a:tc>
                <a:tc>
                  <a:txBody>
                    <a:bodyPr/>
                    <a:lstStyle/>
                    <a:p>
                      <a:pPr marL="0" marR="0" lvl="0" indent="0" algn="l" rtl="0">
                        <a:spcBef>
                          <a:spcPts val="0"/>
                        </a:spcBef>
                        <a:spcAft>
                          <a:spcPts val="0"/>
                        </a:spcAft>
                        <a:buNone/>
                      </a:pPr>
                      <a:r>
                        <a:rPr lang="en-IN" sz="1400" dirty="0"/>
                        <a:t>95%</a:t>
                      </a:r>
                      <a:endParaRPr sz="1400" dirty="0"/>
                    </a:p>
                  </a:txBody>
                  <a:tcPr marL="68600" marR="68600" marT="34300" marB="34300"/>
                </a:tc>
                <a:tc>
                  <a:txBody>
                    <a:bodyPr/>
                    <a:lstStyle/>
                    <a:p>
                      <a:pPr marL="0" marR="0" lvl="0" indent="0" algn="l" rtl="0">
                        <a:spcBef>
                          <a:spcPts val="0"/>
                        </a:spcBef>
                        <a:spcAft>
                          <a:spcPts val="0"/>
                        </a:spcAft>
                        <a:buNone/>
                      </a:pPr>
                      <a:r>
                        <a:rPr lang="en-US" sz="1100" dirty="0"/>
                        <a:t>Helps in candidates interviewing during placement and reduces time</a:t>
                      </a:r>
                      <a:endParaRPr sz="1100" dirty="0"/>
                    </a:p>
                  </a:txBody>
                  <a:tcPr marL="68600" marR="68600" marT="34300" marB="34300"/>
                </a:tc>
                <a:tc>
                  <a:txBody>
                    <a:bodyPr/>
                    <a:lstStyle/>
                    <a:p>
                      <a:pPr marL="0" marR="0" lvl="0" indent="0" algn="l" rtl="0">
                        <a:spcBef>
                          <a:spcPts val="0"/>
                        </a:spcBef>
                        <a:spcAft>
                          <a:spcPts val="0"/>
                        </a:spcAft>
                        <a:buNone/>
                      </a:pPr>
                      <a:r>
                        <a:rPr lang="en-IN" sz="1100" dirty="0"/>
                        <a:t>Recognizing user intent, User Language, Limitations of NLP</a:t>
                      </a:r>
                      <a:endParaRPr sz="1100" dirty="0"/>
                    </a:p>
                  </a:txBody>
                  <a:tcPr marL="68600" marR="68600" marT="34300" marB="34300"/>
                </a:tc>
                <a:tc>
                  <a:txBody>
                    <a:bodyPr/>
                    <a:lstStyle/>
                    <a:p>
                      <a:pPr marL="0" marR="0" lvl="0" indent="0" algn="l" rtl="0">
                        <a:spcBef>
                          <a:spcPts val="0"/>
                        </a:spcBef>
                        <a:spcAft>
                          <a:spcPts val="0"/>
                        </a:spcAft>
                        <a:buNone/>
                      </a:pPr>
                      <a:r>
                        <a:rPr lang="en-US" sz="1050" dirty="0"/>
                        <a:t>Adding the NLP for predicting the user query and enabling the speech recognition for the bot.</a:t>
                      </a:r>
                    </a:p>
                  </a:txBody>
                  <a:tcPr marL="68600" marR="68600" marT="34300" marB="34300"/>
                </a:tc>
                <a:extLst>
                  <a:ext uri="{0D108BD9-81ED-4DB2-BD59-A6C34878D82A}">
                    <a16:rowId xmlns:a16="http://schemas.microsoft.com/office/drawing/2014/main" val="10002"/>
                  </a:ext>
                </a:extLst>
              </a:tr>
              <a:tr h="247601">
                <a:tc>
                  <a:txBody>
                    <a:bodyPr/>
                    <a:lstStyle/>
                    <a:p>
                      <a:pPr marL="0" marR="0" lvl="0" indent="0" algn="l" rtl="0">
                        <a:spcBef>
                          <a:spcPts val="0"/>
                        </a:spcBef>
                        <a:spcAft>
                          <a:spcPts val="0"/>
                        </a:spcAft>
                        <a:buNone/>
                      </a:pPr>
                      <a:r>
                        <a:rPr lang="en-US" sz="1400" dirty="0"/>
                        <a:t>7</a:t>
                      </a:r>
                      <a:endParaRPr sz="1400" dirty="0"/>
                    </a:p>
                  </a:txBody>
                  <a:tcPr marL="68600" marR="68600" marT="34300" marB="34300"/>
                </a:tc>
                <a:tc>
                  <a:txBody>
                    <a:bodyPr/>
                    <a:lstStyle/>
                    <a:p>
                      <a:pPr marL="0" marR="0" lvl="0" indent="0" algn="l" rtl="0">
                        <a:spcBef>
                          <a:spcPts val="0"/>
                        </a:spcBef>
                        <a:spcAft>
                          <a:spcPts val="0"/>
                        </a:spcAft>
                        <a:buNone/>
                      </a:pPr>
                      <a:r>
                        <a:rPr lang="en-US" sz="1100" dirty="0"/>
                        <a:t>Dexter the College FAQ Chatbot</a:t>
                      </a:r>
                    </a:p>
                    <a:p>
                      <a:pPr marL="0" marR="0" lvl="0" indent="0" algn="l" rtl="0">
                        <a:spcBef>
                          <a:spcPts val="0"/>
                        </a:spcBef>
                        <a:spcAft>
                          <a:spcPts val="0"/>
                        </a:spcAft>
                        <a:buNone/>
                      </a:pPr>
                      <a:r>
                        <a:rPr lang="en-US" sz="1100" b="1" dirty="0"/>
                        <a:t>(2020)</a:t>
                      </a:r>
                      <a:endParaRPr sz="1100" b="1" dirty="0"/>
                    </a:p>
                    <a:p>
                      <a:pPr marL="0" marR="0" lvl="0" indent="0" algn="l" rtl="0">
                        <a:spcBef>
                          <a:spcPts val="0"/>
                        </a:spcBef>
                        <a:spcAft>
                          <a:spcPts val="0"/>
                        </a:spcAft>
                        <a:buNone/>
                      </a:pPr>
                      <a:endParaRPr sz="1100" dirty="0"/>
                    </a:p>
                    <a:p>
                      <a:pPr marL="0" marR="0" lvl="0" indent="0" algn="l" rtl="0">
                        <a:spcBef>
                          <a:spcPts val="0"/>
                        </a:spcBef>
                        <a:spcAft>
                          <a:spcPts val="0"/>
                        </a:spcAft>
                        <a:buNone/>
                      </a:pPr>
                      <a:endParaRPr sz="1100" dirty="0"/>
                    </a:p>
                    <a:p>
                      <a:pPr marL="0" marR="0" lvl="0" indent="0" algn="l" rtl="0">
                        <a:spcBef>
                          <a:spcPts val="0"/>
                        </a:spcBef>
                        <a:spcAft>
                          <a:spcPts val="0"/>
                        </a:spcAft>
                        <a:buNone/>
                      </a:pPr>
                      <a:endParaRPr sz="1100" dirty="0"/>
                    </a:p>
                  </a:txBody>
                  <a:tcPr marL="68600" marR="68600" marT="34300" marB="34300"/>
                </a:tc>
                <a:tc>
                  <a:txBody>
                    <a:bodyPr/>
                    <a:lstStyle/>
                    <a:p>
                      <a:pPr marL="0" marR="0" lvl="0" indent="0" algn="ctr" rtl="0">
                        <a:spcBef>
                          <a:spcPts val="0"/>
                        </a:spcBef>
                        <a:spcAft>
                          <a:spcPts val="0"/>
                        </a:spcAft>
                        <a:buNone/>
                      </a:pPr>
                      <a:r>
                        <a:rPr lang="en-IN" sz="1100" b="1" dirty="0"/>
                        <a:t>Ajinkya </a:t>
                      </a:r>
                      <a:r>
                        <a:rPr lang="en-IN" sz="1100" b="1" dirty="0" err="1"/>
                        <a:t>Huddar</a:t>
                      </a:r>
                      <a:r>
                        <a:rPr lang="en-IN" sz="1100" b="1" dirty="0"/>
                        <a:t> , Chaitanya </a:t>
                      </a:r>
                      <a:r>
                        <a:rPr lang="en-IN" sz="1100" b="1" dirty="0" err="1"/>
                        <a:t>Bysani</a:t>
                      </a:r>
                      <a:r>
                        <a:rPr lang="en-IN" sz="1100" b="1" dirty="0"/>
                        <a:t> , Chintan </a:t>
                      </a:r>
                      <a:r>
                        <a:rPr lang="en-IN" sz="1100" b="1" dirty="0" err="1"/>
                        <a:t>Suchak</a:t>
                      </a:r>
                      <a:r>
                        <a:rPr lang="en-IN" sz="1100" b="1" dirty="0"/>
                        <a:t> , Uttam D </a:t>
                      </a:r>
                      <a:r>
                        <a:rPr lang="en-IN" sz="1100" b="1" dirty="0" err="1"/>
                        <a:t>Kolekar</a:t>
                      </a:r>
                      <a:r>
                        <a:rPr lang="en-IN" sz="1100" b="1" dirty="0"/>
                        <a:t> , </a:t>
                      </a:r>
                      <a:r>
                        <a:rPr lang="en-IN" sz="1100" b="1" dirty="0" err="1"/>
                        <a:t>Kaushiki</a:t>
                      </a:r>
                      <a:r>
                        <a:rPr lang="en-IN" sz="1100" b="1" dirty="0"/>
                        <a:t> Upadhyaya </a:t>
                      </a:r>
                      <a:endParaRPr sz="1100" b="1" dirty="0"/>
                    </a:p>
                  </a:txBody>
                  <a:tcPr marL="68600" marR="68600" marT="34300" marB="34300"/>
                </a:tc>
                <a:tc>
                  <a:txBody>
                    <a:bodyPr/>
                    <a:lstStyle/>
                    <a:p>
                      <a:pPr marL="0" marR="0" lvl="0" indent="0" algn="l" rtl="0">
                        <a:spcBef>
                          <a:spcPts val="0"/>
                        </a:spcBef>
                        <a:spcAft>
                          <a:spcPts val="0"/>
                        </a:spcAft>
                        <a:buNone/>
                      </a:pPr>
                      <a:r>
                        <a:rPr lang="en-IN" sz="1100" dirty="0"/>
                        <a:t>Pattern  matching, </a:t>
                      </a:r>
                    </a:p>
                    <a:p>
                      <a:pPr marL="0" marR="0" lvl="0" indent="0" algn="l" rtl="0">
                        <a:spcBef>
                          <a:spcPts val="0"/>
                        </a:spcBef>
                        <a:spcAft>
                          <a:spcPts val="0"/>
                        </a:spcAft>
                        <a:buNone/>
                      </a:pPr>
                      <a:r>
                        <a:rPr lang="en-IN" sz="1100" dirty="0"/>
                        <a:t>K- nearest neighbour algorithm</a:t>
                      </a:r>
                      <a:endParaRPr sz="1100" dirty="0"/>
                    </a:p>
                  </a:txBody>
                  <a:tcPr marL="68600" marR="68600" marT="34300" marB="34300"/>
                </a:tc>
                <a:tc>
                  <a:txBody>
                    <a:bodyPr/>
                    <a:lstStyle/>
                    <a:p>
                      <a:pPr marL="0" marR="0" lvl="0" indent="0" algn="l" rtl="0">
                        <a:spcBef>
                          <a:spcPts val="0"/>
                        </a:spcBef>
                        <a:spcAft>
                          <a:spcPts val="0"/>
                        </a:spcAft>
                        <a:buNone/>
                      </a:pPr>
                      <a:r>
                        <a:rPr lang="en-IN" sz="1100" dirty="0"/>
                        <a:t>Predefined dataset (partially trained) </a:t>
                      </a:r>
                      <a:r>
                        <a:rPr lang="en-US" sz="1100" dirty="0"/>
                        <a:t>and provide answers from database</a:t>
                      </a:r>
                      <a:endParaRPr sz="1100" dirty="0"/>
                    </a:p>
                  </a:txBody>
                  <a:tcPr marL="68600" marR="68600" marT="34300" marB="34300"/>
                </a:tc>
                <a:tc>
                  <a:txBody>
                    <a:bodyPr/>
                    <a:lstStyle/>
                    <a:p>
                      <a:pPr marL="0" marR="0" lvl="0" indent="0" algn="l" rtl="0">
                        <a:spcBef>
                          <a:spcPts val="0"/>
                        </a:spcBef>
                        <a:spcAft>
                          <a:spcPts val="0"/>
                        </a:spcAft>
                        <a:buNone/>
                      </a:pPr>
                      <a:endParaRPr sz="1400" dirty="0"/>
                    </a:p>
                  </a:txBody>
                  <a:tcPr marL="68600" marR="68600" marT="34300" marB="34300"/>
                </a:tc>
                <a:tc>
                  <a:txBody>
                    <a:bodyPr/>
                    <a:lstStyle/>
                    <a:p>
                      <a:pPr marL="0" marR="0" lvl="0" indent="0" algn="l" rtl="0">
                        <a:spcBef>
                          <a:spcPts val="0"/>
                        </a:spcBef>
                        <a:spcAft>
                          <a:spcPts val="0"/>
                        </a:spcAft>
                        <a:buNone/>
                      </a:pPr>
                      <a:r>
                        <a:rPr lang="en-IN" sz="1100" dirty="0"/>
                        <a:t>Easier way</a:t>
                      </a:r>
                      <a:r>
                        <a:rPr lang="en-US" sz="1100" dirty="0"/>
                        <a:t> to solve their queries faster and reduce the work stress of the receptionist</a:t>
                      </a:r>
                      <a:endParaRPr sz="1100" dirty="0"/>
                    </a:p>
                  </a:txBody>
                  <a:tcPr marL="68600" marR="68600" marT="34300" marB="3430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100" b="0" i="0" u="none" strike="noStrike" cap="none" dirty="0">
                          <a:solidFill>
                            <a:schemeClr val="dk1"/>
                          </a:solidFill>
                          <a:effectLst/>
                          <a:latin typeface="Calibri"/>
                          <a:ea typeface="Calibri"/>
                          <a:cs typeface="Calibri"/>
                          <a:sym typeface="Arial"/>
                        </a:rPr>
                        <a:t>Needs </a:t>
                      </a:r>
                      <a:r>
                        <a:rPr lang="en-IN" sz="1100" b="0" i="0" u="none" strike="noStrike" cap="none" dirty="0" err="1">
                          <a:solidFill>
                            <a:schemeClr val="dk1"/>
                          </a:solidFill>
                          <a:effectLst/>
                          <a:latin typeface="Calibri"/>
                          <a:ea typeface="Calibri"/>
                          <a:cs typeface="Calibri"/>
                          <a:sym typeface="Arial"/>
                        </a:rPr>
                        <a:t>Analyzing</a:t>
                      </a:r>
                      <a:r>
                        <a:rPr lang="en-IN" sz="1100" b="0" i="0" u="none" strike="noStrike" cap="none" dirty="0">
                          <a:solidFill>
                            <a:schemeClr val="dk1"/>
                          </a:solidFill>
                          <a:effectLst/>
                          <a:latin typeface="Calibri"/>
                          <a:ea typeface="Calibri"/>
                          <a:cs typeface="Calibri"/>
                          <a:sym typeface="Arial"/>
                        </a:rPr>
                        <a:t>, Higher Misunderstanding,</a:t>
                      </a:r>
                      <a:r>
                        <a:rPr lang="en-US" sz="1100" b="0" i="0" u="none" strike="noStrike" cap="none" dirty="0">
                          <a:solidFill>
                            <a:schemeClr val="dk1"/>
                          </a:solidFill>
                          <a:effectLst/>
                          <a:latin typeface="Calibri"/>
                          <a:ea typeface="Calibri"/>
                          <a:cs typeface="Calibri"/>
                          <a:sym typeface="Arial"/>
                        </a:rPr>
                        <a:t>Less Understanding of Natural Language</a:t>
                      </a:r>
                    </a:p>
                  </a:txBody>
                  <a:tcPr marL="68600" marR="68600" marT="34300" marB="34300"/>
                </a:tc>
                <a:tc>
                  <a:txBody>
                    <a:bodyPr/>
                    <a:lstStyle/>
                    <a:p>
                      <a:pPr marL="0" marR="0" lvl="0" indent="0" algn="l" rtl="0">
                        <a:spcBef>
                          <a:spcPts val="0"/>
                        </a:spcBef>
                        <a:spcAft>
                          <a:spcPts val="0"/>
                        </a:spcAft>
                        <a:buNone/>
                      </a:pPr>
                      <a:r>
                        <a:rPr lang="en-IN" sz="1100" dirty="0"/>
                        <a:t>Train the dataset and database according to future uses</a:t>
                      </a:r>
                      <a:endParaRPr sz="1100" dirty="0"/>
                    </a:p>
                  </a:txBody>
                  <a:tcPr marL="68600" marR="68600" marT="34300" marB="34300"/>
                </a:tc>
                <a:extLst>
                  <a:ext uri="{0D108BD9-81ED-4DB2-BD59-A6C34878D82A}">
                    <a16:rowId xmlns:a16="http://schemas.microsoft.com/office/drawing/2014/main" val="10003"/>
                  </a:ext>
                </a:extLst>
              </a:tr>
              <a:tr h="112212">
                <a:tc>
                  <a:txBody>
                    <a:bodyPr/>
                    <a:lstStyle/>
                    <a:p>
                      <a:pPr marL="0" marR="0" lvl="0" indent="0" algn="l" rtl="0">
                        <a:spcBef>
                          <a:spcPts val="0"/>
                        </a:spcBef>
                        <a:spcAft>
                          <a:spcPts val="0"/>
                        </a:spcAft>
                        <a:buNone/>
                      </a:pPr>
                      <a:r>
                        <a:rPr lang="en-US" sz="1400" dirty="0"/>
                        <a:t>8</a:t>
                      </a:r>
                      <a:endParaRPr sz="1400" dirty="0"/>
                    </a:p>
                  </a:txBody>
                  <a:tcPr marL="68600" marR="68600" marT="34300" marB="34300"/>
                </a:tc>
                <a:tc>
                  <a:txBody>
                    <a:bodyPr/>
                    <a:lstStyle/>
                    <a:p>
                      <a:pPr marL="0" marR="0" lvl="0" indent="0" algn="l" rtl="0">
                        <a:spcBef>
                          <a:spcPts val="0"/>
                        </a:spcBef>
                        <a:spcAft>
                          <a:spcPts val="0"/>
                        </a:spcAft>
                        <a:buNone/>
                      </a:pPr>
                      <a:r>
                        <a:rPr lang="en-US" sz="1100" dirty="0"/>
                        <a:t>Enhancing College Chat Bot Assistant with the Help of Richer Human Computer Interaction and Speech Recognition</a:t>
                      </a:r>
                    </a:p>
                    <a:p>
                      <a:pPr marL="0" marR="0" lvl="0" indent="0" algn="l" rtl="0">
                        <a:spcBef>
                          <a:spcPts val="0"/>
                        </a:spcBef>
                        <a:spcAft>
                          <a:spcPts val="0"/>
                        </a:spcAft>
                        <a:buNone/>
                      </a:pPr>
                      <a:r>
                        <a:rPr lang="en-US" sz="1100" b="1" dirty="0"/>
                        <a:t>(2020)</a:t>
                      </a:r>
                    </a:p>
                    <a:p>
                      <a:pPr marL="0" marR="0" lvl="0" indent="0" algn="l" rtl="0">
                        <a:spcBef>
                          <a:spcPts val="0"/>
                        </a:spcBef>
                        <a:spcAft>
                          <a:spcPts val="0"/>
                        </a:spcAft>
                        <a:buNone/>
                      </a:pPr>
                      <a:endParaRPr sz="1100" dirty="0"/>
                    </a:p>
                  </a:txBody>
                  <a:tcPr marL="68600" marR="68600" marT="34300" marB="34300"/>
                </a:tc>
                <a:tc>
                  <a:txBody>
                    <a:bodyPr/>
                    <a:lstStyle/>
                    <a:p>
                      <a:pPr marL="0" marR="0" lvl="0" indent="0" algn="ctr" rtl="0">
                        <a:spcBef>
                          <a:spcPts val="0"/>
                        </a:spcBef>
                        <a:spcAft>
                          <a:spcPts val="0"/>
                        </a:spcAft>
                        <a:buNone/>
                      </a:pPr>
                      <a:r>
                        <a:rPr lang="en-IN" sz="1100" b="1" dirty="0"/>
                        <a:t>Sangeeta Kumari , Zaid </a:t>
                      </a:r>
                      <a:r>
                        <a:rPr lang="en-IN" sz="1100" b="1" dirty="0" err="1"/>
                        <a:t>Naikwadi</a:t>
                      </a:r>
                      <a:r>
                        <a:rPr lang="en-IN" sz="1100" b="1" dirty="0"/>
                        <a:t>, Akshay </a:t>
                      </a:r>
                      <a:r>
                        <a:rPr lang="en-IN" sz="1100" b="1" dirty="0" err="1"/>
                        <a:t>Akole</a:t>
                      </a:r>
                      <a:r>
                        <a:rPr lang="en-IN" sz="1100" b="1" dirty="0"/>
                        <a:t>, Purushottam </a:t>
                      </a:r>
                      <a:r>
                        <a:rPr lang="en-IN" sz="1100" b="1" dirty="0" err="1"/>
                        <a:t>Darshankar</a:t>
                      </a:r>
                      <a:endParaRPr sz="1100" b="1" dirty="0"/>
                    </a:p>
                  </a:txBody>
                  <a:tcPr marL="68600" marR="68600" marT="34300" marB="34300"/>
                </a:tc>
                <a:tc>
                  <a:txBody>
                    <a:bodyPr/>
                    <a:lstStyle/>
                    <a:p>
                      <a:pPr marL="0" marR="0" lvl="0" indent="0" algn="l" rtl="0">
                        <a:spcBef>
                          <a:spcPts val="0"/>
                        </a:spcBef>
                        <a:spcAft>
                          <a:spcPts val="0"/>
                        </a:spcAft>
                        <a:buNone/>
                      </a:pPr>
                      <a:r>
                        <a:rPr lang="en-US" sz="1200" dirty="0"/>
                        <a:t>It is a interactive agent software which interacts with human via textual or auditory methods</a:t>
                      </a:r>
                      <a:endParaRPr sz="1200" dirty="0"/>
                    </a:p>
                  </a:txBody>
                  <a:tcPr marL="68600" marR="68600" marT="34300" marB="34300"/>
                </a:tc>
                <a:tc>
                  <a:txBody>
                    <a:bodyPr/>
                    <a:lstStyle/>
                    <a:p>
                      <a:pPr marL="0" marR="0" lvl="0" indent="0" algn="l" rtl="0">
                        <a:spcBef>
                          <a:spcPts val="0"/>
                        </a:spcBef>
                        <a:spcAft>
                          <a:spcPts val="0"/>
                        </a:spcAft>
                        <a:buNone/>
                      </a:pPr>
                      <a:endParaRPr sz="1400" dirty="0"/>
                    </a:p>
                  </a:txBody>
                  <a:tcPr marL="68600" marR="68600" marT="34300" marB="34300"/>
                </a:tc>
                <a:tc>
                  <a:txBody>
                    <a:bodyPr/>
                    <a:lstStyle/>
                    <a:p>
                      <a:pPr marL="0" marR="0" lvl="0" indent="0" algn="l" rtl="0">
                        <a:spcBef>
                          <a:spcPts val="0"/>
                        </a:spcBef>
                        <a:spcAft>
                          <a:spcPts val="0"/>
                        </a:spcAft>
                        <a:buNone/>
                      </a:pPr>
                      <a:endParaRPr sz="1400" dirty="0"/>
                    </a:p>
                  </a:txBody>
                  <a:tcPr marL="68600" marR="68600" marT="34300" marB="34300"/>
                </a:tc>
                <a:tc>
                  <a:txBody>
                    <a:bodyPr/>
                    <a:lstStyle/>
                    <a:p>
                      <a:pPr marL="0" marR="0" lvl="0" indent="0" algn="l" rtl="0">
                        <a:spcBef>
                          <a:spcPts val="0"/>
                        </a:spcBef>
                        <a:spcAft>
                          <a:spcPts val="0"/>
                        </a:spcAft>
                        <a:buNone/>
                      </a:pPr>
                      <a:r>
                        <a:rPr lang="en-IN" sz="1100" b="0" i="0" u="none" strike="noStrike" cap="none" dirty="0">
                          <a:solidFill>
                            <a:schemeClr val="dk1"/>
                          </a:solidFill>
                          <a:effectLst/>
                          <a:latin typeface="Calibri"/>
                          <a:ea typeface="Calibri"/>
                          <a:cs typeface="Calibri"/>
                          <a:sym typeface="Arial"/>
                        </a:rPr>
                        <a:t>Simplifying the admission process, </a:t>
                      </a:r>
                      <a:r>
                        <a:rPr lang="en-US" sz="1100" b="0" i="0" u="none" strike="noStrike" cap="none" dirty="0">
                          <a:solidFill>
                            <a:schemeClr val="dk1"/>
                          </a:solidFill>
                          <a:effectLst/>
                          <a:latin typeface="Calibri"/>
                          <a:ea typeface="Calibri"/>
                          <a:cs typeface="Calibri"/>
                          <a:sym typeface="Arial"/>
                        </a:rPr>
                        <a:t>providing detailed information, handling various types of queries, allowing user feedback</a:t>
                      </a:r>
                      <a:endParaRPr sz="1100" dirty="0"/>
                    </a:p>
                  </a:txBody>
                  <a:tcPr marL="68600" marR="68600" marT="34300" marB="34300"/>
                </a:tc>
                <a:tc>
                  <a:txBody>
                    <a:bodyPr/>
                    <a:lstStyle/>
                    <a:p>
                      <a:pPr marL="0" marR="0" lvl="0" indent="0" algn="l" rtl="0">
                        <a:spcBef>
                          <a:spcPts val="0"/>
                        </a:spcBef>
                        <a:spcAft>
                          <a:spcPts val="0"/>
                        </a:spcAft>
                        <a:buNone/>
                      </a:pPr>
                      <a:endParaRPr sz="1400" dirty="0"/>
                    </a:p>
                  </a:txBody>
                  <a:tcPr marL="68600" marR="68600" marT="34300" marB="34300"/>
                </a:tc>
                <a:tc>
                  <a:txBody>
                    <a:bodyPr/>
                    <a:lstStyle/>
                    <a:p>
                      <a:pPr marL="0" marR="0" lvl="0" indent="0" algn="l" rtl="0">
                        <a:spcBef>
                          <a:spcPts val="0"/>
                        </a:spcBef>
                        <a:spcAft>
                          <a:spcPts val="0"/>
                        </a:spcAft>
                        <a:buNone/>
                      </a:pPr>
                      <a:r>
                        <a:rPr lang="en-US" sz="1050" b="0" i="0" u="none" strike="noStrike" cap="none" dirty="0">
                          <a:solidFill>
                            <a:schemeClr val="dk1"/>
                          </a:solidFill>
                          <a:effectLst/>
                          <a:latin typeface="Calibri"/>
                          <a:ea typeface="Calibri"/>
                          <a:cs typeface="Calibri"/>
                          <a:sym typeface="Arial"/>
                        </a:rPr>
                        <a:t>Enhancing  chatbot understanding and language processing, achieving Turing test-level performance, improving accuracy in recognizing queries </a:t>
                      </a:r>
                      <a:endParaRPr sz="1050" dirty="0"/>
                    </a:p>
                  </a:txBody>
                  <a:tcPr marL="68600" marR="68600" marT="34300" marB="34300"/>
                </a:tc>
                <a:extLst>
                  <a:ext uri="{0D108BD9-81ED-4DB2-BD59-A6C34878D82A}">
                    <a16:rowId xmlns:a16="http://schemas.microsoft.com/office/drawing/2014/main" val="10004"/>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419</TotalTime>
  <Words>2569</Words>
  <Application>Microsoft Office PowerPoint</Application>
  <PresentationFormat>On-screen Show (16:9)</PresentationFormat>
  <Paragraphs>365</Paragraphs>
  <Slides>26</Slides>
  <Notes>25</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26</vt:i4>
      </vt:variant>
    </vt:vector>
  </HeadingPairs>
  <TitlesOfParts>
    <vt:vector size="38" baseType="lpstr">
      <vt:lpstr>Arial</vt:lpstr>
      <vt:lpstr>League Spartan</vt:lpstr>
      <vt:lpstr>Calibri</vt:lpstr>
      <vt:lpstr>Open Sans Medium</vt:lpstr>
      <vt:lpstr>Roboto</vt:lpstr>
      <vt:lpstr>Poppins</vt:lpstr>
      <vt:lpstr>Times New Roman</vt:lpstr>
      <vt:lpstr>Algerian</vt:lpstr>
      <vt:lpstr>Arial Black</vt:lpstr>
      <vt:lpstr>Lato Light</vt:lpstr>
      <vt:lpstr>Simple Light</vt:lpstr>
      <vt:lpstr>1_Office Theme</vt:lpstr>
      <vt:lpstr>A  Project on  VIRTUAL ASSISTANT FOR COLLEGE</vt:lpstr>
      <vt:lpstr>Contents</vt:lpstr>
      <vt:lpstr>PowerPoint Presentation</vt:lpstr>
      <vt:lpstr>Nutan College of Engineering and Research Student Assistant Chatbot</vt:lpstr>
      <vt:lpstr>Introduction</vt:lpstr>
      <vt:lpstr>Overview of the Presentation</vt:lpstr>
      <vt:lpstr>Literature survey  </vt:lpstr>
      <vt:lpstr>PowerPoint Presentation</vt:lpstr>
      <vt:lpstr>PowerPoint Presentation</vt:lpstr>
      <vt:lpstr>PowerPoint Presentation</vt:lpstr>
      <vt:lpstr>PowerPoint Presentation</vt:lpstr>
      <vt:lpstr>Objectives of the Chatbot</vt:lpstr>
      <vt:lpstr>Automated Data Collection Processes</vt:lpstr>
      <vt:lpstr>Manual Data Collection as a Backup Plan</vt:lpstr>
      <vt:lpstr>Basic Dialogue Flow Handling Greetings</vt:lpstr>
      <vt:lpstr>Dataset Preprocessing</vt:lpstr>
      <vt:lpstr>Model Approach</vt:lpstr>
      <vt:lpstr>Choosing the Right Model</vt:lpstr>
      <vt:lpstr>Integrating Visuals with GPT-2</vt:lpstr>
      <vt:lpstr>Language Chain Framework</vt:lpstr>
      <vt:lpstr>Hosting Solutions: Efficient Hosting with Streamlit and Gradio</vt:lpstr>
      <vt:lpstr>Precautions and Future Enhancements</vt:lpstr>
      <vt:lpstr> References</vt:lpstr>
      <vt:lpstr> References</vt:lpstr>
      <vt:lpstr> References</vt:lpstr>
      <vt:lpstr>Thank you for your time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Project on   Project Topic Name</dc:title>
  <dc:creator>Rohit Barate</dc:creator>
  <cp:lastModifiedBy>Amey Sameer Alate</cp:lastModifiedBy>
  <cp:revision>5</cp:revision>
  <dcterms:modified xsi:type="dcterms:W3CDTF">2023-12-23T06:31:43Z</dcterms:modified>
</cp:coreProperties>
</file>